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81"/>
  </p:notesMasterIdLst>
  <p:handoutMasterIdLst>
    <p:handoutMasterId r:id="rId82"/>
  </p:handoutMasterIdLst>
  <p:sldIdLst>
    <p:sldId id="256" r:id="rId2"/>
    <p:sldId id="302" r:id="rId3"/>
    <p:sldId id="304" r:id="rId4"/>
    <p:sldId id="303" r:id="rId5"/>
    <p:sldId id="343" r:id="rId6"/>
    <p:sldId id="258" r:id="rId7"/>
    <p:sldId id="318" r:id="rId8"/>
    <p:sldId id="339" r:id="rId9"/>
    <p:sldId id="337" r:id="rId10"/>
    <p:sldId id="336" r:id="rId11"/>
    <p:sldId id="353" r:id="rId12"/>
    <p:sldId id="268" r:id="rId13"/>
    <p:sldId id="301" r:id="rId14"/>
    <p:sldId id="300" r:id="rId15"/>
    <p:sldId id="354" r:id="rId16"/>
    <p:sldId id="335" r:id="rId17"/>
    <p:sldId id="321" r:id="rId18"/>
    <p:sldId id="323" r:id="rId19"/>
    <p:sldId id="325" r:id="rId20"/>
    <p:sldId id="334" r:id="rId21"/>
    <p:sldId id="259" r:id="rId22"/>
    <p:sldId id="346" r:id="rId23"/>
    <p:sldId id="348" r:id="rId24"/>
    <p:sldId id="278" r:id="rId25"/>
    <p:sldId id="345" r:id="rId26"/>
    <p:sldId id="349" r:id="rId27"/>
    <p:sldId id="347" r:id="rId28"/>
    <p:sldId id="309" r:id="rId29"/>
    <p:sldId id="344" r:id="rId30"/>
    <p:sldId id="350" r:id="rId31"/>
    <p:sldId id="329" r:id="rId32"/>
    <p:sldId id="355" r:id="rId33"/>
    <p:sldId id="326" r:id="rId34"/>
    <p:sldId id="357" r:id="rId35"/>
    <p:sldId id="356" r:id="rId36"/>
    <p:sldId id="320" r:id="rId37"/>
    <p:sldId id="332" r:id="rId38"/>
    <p:sldId id="310" r:id="rId39"/>
    <p:sldId id="311" r:id="rId40"/>
    <p:sldId id="279" r:id="rId41"/>
    <p:sldId id="305" r:id="rId42"/>
    <p:sldId id="273" r:id="rId43"/>
    <p:sldId id="281" r:id="rId44"/>
    <p:sldId id="274" r:id="rId45"/>
    <p:sldId id="362" r:id="rId46"/>
    <p:sldId id="270" r:id="rId47"/>
    <p:sldId id="330" r:id="rId48"/>
    <p:sldId id="312" r:id="rId49"/>
    <p:sldId id="363" r:id="rId50"/>
    <p:sldId id="313" r:id="rId51"/>
    <p:sldId id="314" r:id="rId52"/>
    <p:sldId id="315" r:id="rId53"/>
    <p:sldId id="317" r:id="rId54"/>
    <p:sldId id="327" r:id="rId55"/>
    <p:sldId id="297" r:id="rId56"/>
    <p:sldId id="298" r:id="rId57"/>
    <p:sldId id="299" r:id="rId58"/>
    <p:sldId id="331" r:id="rId59"/>
    <p:sldId id="266" r:id="rId60"/>
    <p:sldId id="292" r:id="rId61"/>
    <p:sldId id="293" r:id="rId62"/>
    <p:sldId id="291" r:id="rId63"/>
    <p:sldId id="294" r:id="rId64"/>
    <p:sldId id="295" r:id="rId65"/>
    <p:sldId id="338" r:id="rId66"/>
    <p:sldId id="359" r:id="rId67"/>
    <p:sldId id="290" r:id="rId68"/>
    <p:sldId id="340" r:id="rId69"/>
    <p:sldId id="341" r:id="rId70"/>
    <p:sldId id="342" r:id="rId71"/>
    <p:sldId id="361" r:id="rId72"/>
    <p:sldId id="287" r:id="rId73"/>
    <p:sldId id="288" r:id="rId74"/>
    <p:sldId id="289" r:id="rId75"/>
    <p:sldId id="358" r:id="rId76"/>
    <p:sldId id="360" r:id="rId77"/>
    <p:sldId id="364" r:id="rId78"/>
    <p:sldId id="365" r:id="rId79"/>
    <p:sldId id="366" r:id="rId8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11C69D6-D2F1-43E5-B2BA-2CFD4474A64B}">
          <p14:sldIdLst>
            <p14:sldId id="256"/>
            <p14:sldId id="302"/>
            <p14:sldId id="304"/>
            <p14:sldId id="303"/>
            <p14:sldId id="343"/>
            <p14:sldId id="258"/>
            <p14:sldId id="318"/>
            <p14:sldId id="339"/>
            <p14:sldId id="337"/>
            <p14:sldId id="336"/>
            <p14:sldId id="353"/>
            <p14:sldId id="268"/>
            <p14:sldId id="301"/>
            <p14:sldId id="300"/>
            <p14:sldId id="354"/>
            <p14:sldId id="335"/>
            <p14:sldId id="321"/>
            <p14:sldId id="323"/>
            <p14:sldId id="325"/>
            <p14:sldId id="334"/>
            <p14:sldId id="259"/>
            <p14:sldId id="346"/>
            <p14:sldId id="348"/>
            <p14:sldId id="278"/>
            <p14:sldId id="345"/>
            <p14:sldId id="349"/>
            <p14:sldId id="347"/>
            <p14:sldId id="309"/>
            <p14:sldId id="344"/>
            <p14:sldId id="350"/>
            <p14:sldId id="329"/>
            <p14:sldId id="355"/>
            <p14:sldId id="326"/>
            <p14:sldId id="357"/>
            <p14:sldId id="356"/>
            <p14:sldId id="320"/>
            <p14:sldId id="332"/>
            <p14:sldId id="310"/>
            <p14:sldId id="311"/>
            <p14:sldId id="279"/>
            <p14:sldId id="305"/>
            <p14:sldId id="273"/>
            <p14:sldId id="281"/>
            <p14:sldId id="274"/>
            <p14:sldId id="362"/>
            <p14:sldId id="270"/>
            <p14:sldId id="330"/>
            <p14:sldId id="312"/>
            <p14:sldId id="363"/>
            <p14:sldId id="313"/>
            <p14:sldId id="314"/>
            <p14:sldId id="315"/>
            <p14:sldId id="317"/>
            <p14:sldId id="327"/>
            <p14:sldId id="297"/>
            <p14:sldId id="298"/>
            <p14:sldId id="299"/>
            <p14:sldId id="331"/>
            <p14:sldId id="266"/>
            <p14:sldId id="292"/>
            <p14:sldId id="293"/>
            <p14:sldId id="291"/>
            <p14:sldId id="294"/>
            <p14:sldId id="295"/>
            <p14:sldId id="338"/>
            <p14:sldId id="359"/>
            <p14:sldId id="290"/>
            <p14:sldId id="340"/>
            <p14:sldId id="341"/>
            <p14:sldId id="342"/>
            <p14:sldId id="361"/>
          </p14:sldIdLst>
        </p14:section>
        <p14:section name="Appendix" id="{45F84BF1-1517-444F-A4EC-A463B84D3EF9}">
          <p14:sldIdLst>
            <p14:sldId id="287"/>
            <p14:sldId id="288"/>
            <p14:sldId id="289"/>
            <p14:sldId id="358"/>
            <p14:sldId id="360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83" autoAdjust="0"/>
  </p:normalViewPr>
  <p:slideViewPr>
    <p:cSldViewPr snapToGrid="0" snapToObjects="1" showGuides="1">
      <p:cViewPr varScale="1">
        <p:scale>
          <a:sx n="81" d="100"/>
          <a:sy n="81" d="100"/>
        </p:scale>
        <p:origin x="782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9A641-2803-42A3-900B-0A951D1798A3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6068F-2E85-44BB-B35D-9CEBB0409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981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E961-B9EF-4EB6-B855-EEFF23BA9EE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AD35F-6F4E-4CC9-8889-A4CC4E5A9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75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facilities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Rstudio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AD35F-6F4E-4CC9-8889-A4CC4E5A912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AD35F-6F4E-4CC9-8889-A4CC4E5A9122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7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License</a:t>
            </a:r>
            <a:r>
              <a:rPr lang="de-DE" b="1" dirty="0" smtClean="0"/>
              <a:t>: GPL-3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AD35F-6F4E-4CC9-8889-A4CC4E5A9122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11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74688" y="2057444"/>
            <a:ext cx="7794625" cy="27098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074" name="Titelplatzhalter 1"/>
          <p:cNvSpPr>
            <a:spLocks noGrp="1"/>
          </p:cNvSpPr>
          <p:nvPr>
            <p:ph type="ctrTitle"/>
          </p:nvPr>
        </p:nvSpPr>
        <p:spPr>
          <a:xfrm>
            <a:off x="674688" y="4903788"/>
            <a:ext cx="7801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3075" name="Textplatzhalter 2"/>
          <p:cNvSpPr>
            <a:spLocks noGrp="1"/>
          </p:cNvSpPr>
          <p:nvPr>
            <p:ph type="subTitle" idx="1"/>
          </p:nvPr>
        </p:nvSpPr>
        <p:spPr>
          <a:xfrm>
            <a:off x="674688" y="5372100"/>
            <a:ext cx="780112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itchFamily="34" charset="0"/>
              <a:buNone/>
              <a:defRPr sz="2000" smtClean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674688" y="5679877"/>
            <a:ext cx="2133600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3080" name="Rectangle 8"/>
          <p:cNvSpPr>
            <a:spLocks noChangeArrowheads="1"/>
          </p:cNvSpPr>
          <p:nvPr userDrawn="1"/>
        </p:nvSpPr>
        <p:spPr bwMode="auto">
          <a:xfrm>
            <a:off x="0" y="3354388"/>
            <a:ext cx="457200" cy="1508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8686800" y="3354388"/>
            <a:ext cx="457200" cy="1508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7228" y="235725"/>
            <a:ext cx="3495284" cy="10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44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6000"/>
            <a:ext cx="8532000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Textformat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4"/>
            <a:ext cx="8532000" cy="50198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 smtClean="0"/>
              <a:t>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6000" y="768350"/>
            <a:ext cx="853200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 smtClean="0"/>
              <a:t>Textformat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207546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39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2826470"/>
            <a:ext cx="85320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3600"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Textformat durch Klicken bearbeiten</a:t>
            </a:r>
            <a:endParaRPr lang="de-DE" dirty="0"/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7638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4800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 smtClean="0"/>
              <a:t>Textformat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3"/>
            <a:ext cx="4211136" cy="47704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4150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 smtClean="0"/>
              <a:t>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2" hasCustomPrompt="1"/>
          </p:nvPr>
        </p:nvSpPr>
        <p:spPr>
          <a:xfrm>
            <a:off x="4628451" y="1192213"/>
            <a:ext cx="4212335" cy="47704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4150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 smtClean="0"/>
              <a:t>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799" y="6489700"/>
            <a:ext cx="2146169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17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 unter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306000" y="1192213"/>
            <a:ext cx="8532000" cy="231298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 smtClean="0"/>
              <a:t>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2" hasCustomPrompt="1"/>
          </p:nvPr>
        </p:nvSpPr>
        <p:spPr>
          <a:xfrm>
            <a:off x="306000" y="3649665"/>
            <a:ext cx="8532000" cy="231298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182563" indent="-182563">
              <a:defRPr sz="2400"/>
            </a:lvl2pPr>
            <a:lvl3pPr marL="538163" indent="-180975">
              <a:defRPr sz="2000"/>
            </a:lvl3pPr>
            <a:lvl4pPr marL="895350" indent="-182563">
              <a:defRPr/>
            </a:lvl4pPr>
            <a:lvl5pPr marL="1252538" indent="-173038">
              <a:buFont typeface="Symbol" pitchFamily="18" charset="2"/>
              <a:buChar char="-"/>
              <a:defRPr sz="1600"/>
            </a:lvl5pPr>
            <a:lvl6pPr marL="1619250" indent="-180975">
              <a:buFont typeface="Symbol" pitchFamily="18" charset="2"/>
              <a:buChar char="-"/>
              <a:defRPr sz="1600"/>
            </a:lvl6pPr>
          </a:lstStyle>
          <a:p>
            <a:pPr lvl="0"/>
            <a:r>
              <a:rPr lang="de-DE" dirty="0" smtClean="0"/>
              <a:t>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" y="768350"/>
            <a:ext cx="853200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 smtClean="0"/>
              <a:t>Textformat bearbeiten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06000" y="304800"/>
            <a:ext cx="853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de-DE" dirty="0" smtClean="0"/>
              <a:t>Textformat durch Klicken bearbeiten</a:t>
            </a:r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1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057444"/>
            <a:ext cx="9144000" cy="480055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074" name="Titelplatzhalter 1"/>
          <p:cNvSpPr>
            <a:spLocks noGrp="1"/>
          </p:cNvSpPr>
          <p:nvPr>
            <p:ph type="ctrTitle" hasCustomPrompt="1"/>
          </p:nvPr>
        </p:nvSpPr>
        <p:spPr>
          <a:xfrm>
            <a:off x="304800" y="2651324"/>
            <a:ext cx="8533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mtClean="0"/>
            </a:lvl1pPr>
          </a:lstStyle>
          <a:p>
            <a:pPr lvl="0"/>
            <a:r>
              <a:rPr lang="de-DE" noProof="0" dirty="0" smtClean="0"/>
              <a:t>Textformat durch Klicken bearbeiten</a:t>
            </a:r>
          </a:p>
        </p:txBody>
      </p:sp>
      <p:sp>
        <p:nvSpPr>
          <p:cNvPr id="3075" name="Textplatzhalter 2"/>
          <p:cNvSpPr>
            <a:spLocks noGrp="1"/>
          </p:cNvSpPr>
          <p:nvPr>
            <p:ph type="subTitle" idx="1"/>
          </p:nvPr>
        </p:nvSpPr>
        <p:spPr>
          <a:xfrm>
            <a:off x="304800" y="3119636"/>
            <a:ext cx="85332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itchFamily="34" charset="0"/>
              <a:buNone/>
              <a:defRPr sz="2000" smtClean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4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t>10. Januar 2021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00" y="306000"/>
            <a:ext cx="3060000" cy="15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466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auto">
          <a:xfrm>
            <a:off x="306000" y="306000"/>
            <a:ext cx="853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 smtClean="0"/>
              <a:t>Mastertitelformat durch 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06000" y="1192213"/>
            <a:ext cx="85320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Textformat bearbeiten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09625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marL="2514600" marR="0" lvl="5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Sechste Ebene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2111375" y="6492875"/>
            <a:ext cx="55387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de-DE" dirty="0" smtClean="0"/>
              <a:t>A quick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Matlab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304800" y="6489700"/>
            <a:ext cx="1665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fld id="{EDCDEEE8-3B55-4518-8B2A-6D53AA778E82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r>
              <a:rPr lang="de-DE" dirty="0" smtClean="0">
                <a:cs typeface="Calibri" pitchFamily="34" charset="0"/>
              </a:rPr>
              <a:t>19.9.2019</a:t>
            </a:r>
            <a:endParaRPr lang="de-DE" dirty="0"/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307222" y="6484938"/>
            <a:ext cx="8532000" cy="0"/>
          </a:xfrm>
          <a:prstGeom prst="line">
            <a:avLst/>
          </a:prstGeom>
          <a:noFill/>
          <a:ln w="32385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8"/>
          <a:srcRect b="19185"/>
          <a:stretch/>
        </p:blipFill>
        <p:spPr>
          <a:xfrm>
            <a:off x="7523106" y="6538066"/>
            <a:ext cx="1314895" cy="2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3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marR="0" indent="-1809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Symbol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conductor.org/packages/release/bioc/html/edgeR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12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67.png"/><Relationship Id="rId4" Type="http://schemas.openxmlformats.org/officeDocument/2006/relationships/image" Target="../media/image27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Biologists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1. Introduction to R and </a:t>
            </a:r>
            <a:r>
              <a:rPr lang="en-US" dirty="0" smtClean="0"/>
              <a:t>Bioconductor</a:t>
            </a:r>
            <a:endParaRPr lang="de-DE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74688" y="5679877"/>
            <a:ext cx="3199728" cy="215444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Clemens Kreutz, </a:t>
            </a:r>
            <a:r>
              <a:rPr lang="de-DE" dirty="0" smtClean="0">
                <a:cs typeface="Calibri" pitchFamily="34" charset="0"/>
              </a:rPr>
              <a:t>11.1.2021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8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Programming</a:t>
            </a:r>
            <a:r>
              <a:rPr lang="de-DE" dirty="0" smtClean="0"/>
              <a:t> Environment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1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18" y="1423569"/>
            <a:ext cx="3618072" cy="196459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74" y="224334"/>
            <a:ext cx="4596225" cy="33242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036" y="2500133"/>
            <a:ext cx="5648534" cy="38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R-Studio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most</a:t>
            </a:r>
            <a:r>
              <a:rPr lang="de-DE" dirty="0" smtClean="0"/>
              <a:t> powerful R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(IDE)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62"/>
          <a:stretch/>
        </p:blipFill>
        <p:spPr>
          <a:xfrm>
            <a:off x="299518" y="1798959"/>
            <a:ext cx="8531225" cy="457029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28167" y="1093737"/>
            <a:ext cx="8731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“An </a:t>
            </a:r>
            <a:r>
              <a:rPr lang="en-US" sz="1600" i="1" dirty="0"/>
              <a:t>integrated development environment</a:t>
            </a:r>
            <a:r>
              <a:rPr lang="en-US" sz="1600" dirty="0"/>
              <a:t> (</a:t>
            </a:r>
            <a:r>
              <a:rPr lang="en-US" sz="1600" i="1" dirty="0"/>
              <a:t>IDE</a:t>
            </a:r>
            <a:r>
              <a:rPr lang="en-US" sz="1600" dirty="0"/>
              <a:t>) is a software application that provides comprehensive facilities to computer programmers for software </a:t>
            </a:r>
            <a:r>
              <a:rPr lang="en-US" sz="1600" i="1" dirty="0"/>
              <a:t>development</a:t>
            </a:r>
            <a:r>
              <a:rPr lang="en-US" sz="1600" dirty="0" smtClean="0"/>
              <a:t>.”  (Wikipedia)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6767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044" b="4271"/>
          <a:stretch/>
        </p:blipFill>
        <p:spPr>
          <a:xfrm>
            <a:off x="306389" y="997603"/>
            <a:ext cx="4779372" cy="536655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147033" y="3735393"/>
            <a:ext cx="3775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Enables</a:t>
            </a:r>
            <a:r>
              <a:rPr lang="de-DE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calculation</a:t>
            </a:r>
            <a:r>
              <a:rPr lang="de-DE" dirty="0" smtClean="0"/>
              <a:t> on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(e.g. via </a:t>
            </a:r>
            <a:r>
              <a:rPr lang="de-DE" dirty="0" err="1" smtClean="0"/>
              <a:t>ssh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calculation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background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(via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de-DE" dirty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pipelines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(e.g. via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cron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scripts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33" y="1150070"/>
            <a:ext cx="3440540" cy="23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66"/>
          <a:stretch/>
        </p:blipFill>
        <p:spPr>
          <a:xfrm>
            <a:off x="306388" y="1706120"/>
            <a:ext cx="8531225" cy="457968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R –</a:t>
            </a:r>
            <a:r>
              <a:rPr lang="de-DE" dirty="0" err="1" smtClean="0"/>
              <a:t>vanilla</a:t>
            </a:r>
            <a:r>
              <a:rPr lang="de-DE" dirty="0" smtClean="0"/>
              <a:t> &lt; </a:t>
            </a:r>
            <a:r>
              <a:rPr lang="de-DE" dirty="0" err="1" smtClean="0"/>
              <a:t>myProgram.R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34944"/>
            <a:ext cx="4755605" cy="481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659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smtClean="0"/>
              <a:t>?</a:t>
            </a:r>
            <a:r>
              <a:rPr lang="de-DE" sz="1800" dirty="0" err="1" smtClean="0"/>
              <a:t>lapply</a:t>
            </a:r>
            <a:r>
              <a:rPr lang="de-DE" sz="1800" dirty="0" smtClean="0"/>
              <a:t>, </a:t>
            </a:r>
            <a:r>
              <a:rPr lang="de-DE" sz="1800" dirty="0" err="1" smtClean="0"/>
              <a:t>help</a:t>
            </a:r>
            <a:r>
              <a:rPr lang="de-DE" sz="1800" dirty="0" smtClean="0"/>
              <a:t>(</a:t>
            </a:r>
            <a:r>
              <a:rPr lang="de-DE" sz="1800" dirty="0" err="1" smtClean="0"/>
              <a:t>lapply</a:t>
            </a:r>
            <a:r>
              <a:rPr lang="de-DE" sz="18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Documentation</a:t>
            </a:r>
            <a:r>
              <a:rPr lang="de-DE" sz="1800" dirty="0" smtClean="0"/>
              <a:t> </a:t>
            </a:r>
            <a:r>
              <a:rPr lang="de-DE" sz="1800" dirty="0" err="1" smtClean="0"/>
              <a:t>pages</a:t>
            </a:r>
            <a:r>
              <a:rPr lang="de-DE" sz="1800" dirty="0" smtClean="0"/>
              <a:t> </a:t>
            </a:r>
            <a:r>
              <a:rPr lang="de-DE" sz="1800" dirty="0" err="1" smtClean="0"/>
              <a:t>provided</a:t>
            </a:r>
            <a:r>
              <a:rPr lang="de-DE" sz="1800" dirty="0" smtClean="0"/>
              <a:t> in </a:t>
            </a:r>
            <a:r>
              <a:rPr lang="de-DE" sz="1800" dirty="0" err="1" smtClean="0"/>
              <a:t>Rstudio</a:t>
            </a:r>
            <a:endParaRPr lang="de-DE" sz="1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help.start</a:t>
            </a:r>
            <a:r>
              <a:rPr lang="de-DE" sz="1800" dirty="0" smtClean="0"/>
              <a:t>(): </a:t>
            </a:r>
            <a:r>
              <a:rPr lang="de-DE" sz="1800" dirty="0" err="1" smtClean="0"/>
              <a:t>Html</a:t>
            </a:r>
            <a:r>
              <a:rPr lang="de-DE" sz="1800" dirty="0" smtClean="0"/>
              <a:t> </a:t>
            </a:r>
            <a:r>
              <a:rPr lang="de-DE" sz="1800" dirty="0" err="1" smtClean="0"/>
              <a:t>pages</a:t>
            </a:r>
            <a:endParaRPr lang="de-DE" sz="1800" dirty="0" smtClean="0"/>
          </a:p>
          <a:p>
            <a:pPr marL="881063" lvl="2" indent="-342900">
              <a:buFont typeface="Wingdings" panose="05000000000000000000" pitchFamily="2" charset="2"/>
              <a:buChar char="§"/>
            </a:pPr>
            <a:r>
              <a:rPr lang="de-DE" sz="1400" dirty="0" smtClean="0"/>
              <a:t>also </a:t>
            </a:r>
            <a:r>
              <a:rPr lang="de-DE" sz="1400" dirty="0" err="1" smtClean="0"/>
              <a:t>available</a:t>
            </a:r>
            <a:r>
              <a:rPr lang="de-DE" sz="1400" dirty="0" smtClean="0"/>
              <a:t> </a:t>
            </a:r>
            <a:r>
              <a:rPr lang="de-DE" sz="1400" dirty="0" smtClean="0"/>
              <a:t>in </a:t>
            </a:r>
            <a:r>
              <a:rPr lang="de-DE" sz="1400" dirty="0" err="1" smtClean="0"/>
              <a:t>the</a:t>
            </a:r>
            <a:r>
              <a:rPr lang="de-DE" sz="1400" dirty="0" smtClean="0"/>
              <a:t> R </a:t>
            </a:r>
            <a:r>
              <a:rPr lang="de-DE" sz="1400" dirty="0" err="1" smtClean="0"/>
              <a:t>installation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, </a:t>
            </a:r>
            <a:r>
              <a:rPr lang="de-DE" sz="1400" dirty="0" err="1" smtClean="0"/>
              <a:t>see</a:t>
            </a:r>
            <a:r>
              <a:rPr lang="de-DE" sz="1400" dirty="0" smtClean="0"/>
              <a:t> 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libPaths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args</a:t>
            </a:r>
            <a:r>
              <a:rPr lang="de-DE" sz="1800" dirty="0" smtClean="0"/>
              <a:t>(</a:t>
            </a:r>
            <a:r>
              <a:rPr lang="de-DE" sz="1800" dirty="0" err="1" smtClean="0"/>
              <a:t>lapply</a:t>
            </a:r>
            <a:r>
              <a:rPr lang="de-DE" sz="18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vignette</a:t>
            </a:r>
            <a:r>
              <a:rPr lang="de-DE" sz="1800" dirty="0" smtClean="0"/>
              <a:t>(„</a:t>
            </a:r>
            <a:r>
              <a:rPr lang="de-DE" sz="1800" dirty="0" err="1" smtClean="0"/>
              <a:t>tibble</a:t>
            </a:r>
            <a:r>
              <a:rPr lang="de-DE" sz="1800" dirty="0" smtClean="0"/>
              <a:t>“)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facilities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packages</a:t>
            </a:r>
            <a:r>
              <a:rPr lang="de-DE" sz="1800" dirty="0" smtClean="0"/>
              <a:t> (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available</a:t>
            </a:r>
            <a:r>
              <a:rPr lang="de-DE" sz="1800" dirty="0" smtClean="0"/>
              <a:t>)</a:t>
            </a:r>
            <a:endParaRPr lang="de-DE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browseVignettes</a:t>
            </a:r>
            <a:r>
              <a:rPr lang="de-DE" sz="1800" dirty="0" smtClean="0"/>
              <a:t>()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displaying</a:t>
            </a:r>
            <a:r>
              <a:rPr lang="de-DE" sz="1800" dirty="0" smtClean="0"/>
              <a:t> all </a:t>
            </a:r>
            <a:r>
              <a:rPr lang="de-DE" sz="1800" dirty="0" err="1" smtClean="0"/>
              <a:t>available</a:t>
            </a:r>
            <a:r>
              <a:rPr lang="de-DE" sz="1800" dirty="0" smtClean="0"/>
              <a:t> </a:t>
            </a:r>
            <a:r>
              <a:rPr lang="de-DE" sz="1800" dirty="0" err="1" smtClean="0"/>
              <a:t>vignettes</a:t>
            </a:r>
            <a:endParaRPr lang="de-DE" sz="1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err="1" smtClean="0"/>
              <a:t>demo</a:t>
            </a:r>
            <a:r>
              <a:rPr lang="de-DE" sz="1800" dirty="0" smtClean="0"/>
              <a:t>()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demonstrations</a:t>
            </a:r>
            <a:r>
              <a:rPr lang="de-DE" sz="1800" dirty="0" smtClean="0"/>
              <a:t> (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available</a:t>
            </a:r>
            <a:r>
              <a:rPr lang="de-DE" sz="18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smtClean="0"/>
              <a:t>apropos() e.g. apropos(„^</a:t>
            </a:r>
            <a:r>
              <a:rPr lang="de-DE" sz="1800" dirty="0" err="1" smtClean="0"/>
              <a:t>glm</a:t>
            </a:r>
            <a:r>
              <a:rPr lang="de-DE" sz="1800" dirty="0" smtClean="0"/>
              <a:t>“)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 smtClean="0"/>
              <a:t>??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help.search</a:t>
            </a:r>
            <a:r>
              <a:rPr lang="de-DE" sz="1800" dirty="0" smtClean="0"/>
              <a:t>()</a:t>
            </a:r>
            <a:endParaRPr lang="de-DE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Help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430" y="3653112"/>
            <a:ext cx="3440783" cy="26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06000" y="2826470"/>
            <a:ext cx="8532000" cy="553998"/>
          </a:xfrm>
        </p:spPr>
        <p:txBody>
          <a:bodyPr/>
          <a:lstStyle/>
          <a:p>
            <a:r>
              <a:rPr lang="de-DE" dirty="0" smtClean="0"/>
              <a:t>Syntax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, </a:t>
            </a:r>
            <a:r>
              <a:rPr lang="de-DE" dirty="0" err="1" smtClean="0"/>
              <a:t>matrices</a:t>
            </a:r>
            <a:r>
              <a:rPr lang="de-DE" dirty="0" smtClean="0"/>
              <a:t>, …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Indexing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Vectors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Matrices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Lists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smtClean="0"/>
              <a:t>1_Indexing.Rmd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70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Elementwise</a:t>
            </a:r>
            <a:r>
              <a:rPr lang="de-DE" dirty="0" smtClean="0"/>
              <a:t> vs.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multiplication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97" y="1192213"/>
            <a:ext cx="4563786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Recycling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Caution</a:t>
            </a:r>
            <a:r>
              <a:rPr lang="de-DE" dirty="0" smtClean="0"/>
              <a:t>: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arithmetic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recycled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19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646893"/>
            <a:ext cx="8531225" cy="41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00" y="4110086"/>
            <a:ext cx="8532000" cy="210192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1st </a:t>
            </a:r>
            <a:r>
              <a:rPr lang="de-DE" dirty="0" err="1"/>
              <a:t>question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 smtClean="0"/>
              <a:t>Our</a:t>
            </a:r>
            <a:r>
              <a:rPr lang="de-DE" dirty="0" smtClean="0"/>
              <a:t> 1st </a:t>
            </a:r>
            <a:r>
              <a:rPr lang="de-DE" dirty="0" err="1" smtClean="0"/>
              <a:t>course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disuss</a:t>
            </a:r>
            <a:r>
              <a:rPr lang="de-DE" dirty="0" smtClean="0"/>
              <a:t> &amp; </a:t>
            </a:r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endParaRPr lang="de-DE" dirty="0" smtClean="0"/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dirty="0" smtClean="0"/>
              <a:t>Interrupt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(</a:t>
            </a:r>
            <a:r>
              <a:rPr lang="de-DE" dirty="0" err="1" smtClean="0"/>
              <a:t>more</a:t>
            </a:r>
            <a:r>
              <a:rPr lang="de-DE" dirty="0" smtClean="0"/>
              <a:t>) elegant </a:t>
            </a:r>
            <a:r>
              <a:rPr lang="de-DE" dirty="0" err="1" smtClean="0"/>
              <a:t>solution</a:t>
            </a:r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248025"/>
            <a:ext cx="1194706" cy="17920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24" y="1248024"/>
            <a:ext cx="1194706" cy="17920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l="4602" r="6588"/>
          <a:stretch/>
        </p:blipFill>
        <p:spPr>
          <a:xfrm>
            <a:off x="4530537" y="1248025"/>
            <a:ext cx="1187373" cy="179205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91573" y="3207065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Eva Brombacher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2622352" y="321015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Eva Kohnert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405281" y="3202933"/>
            <a:ext cx="144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Martin </a:t>
            </a:r>
            <a:r>
              <a:rPr lang="de-DE" sz="1400" dirty="0" err="1" smtClean="0"/>
              <a:t>Treppner</a:t>
            </a:r>
            <a:endParaRPr lang="de-DE" sz="1400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6319068" y="3202934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Clemens Kreutz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r="3030" b="9967"/>
          <a:stretch/>
        </p:blipFill>
        <p:spPr>
          <a:xfrm>
            <a:off x="6443216" y="1248023"/>
            <a:ext cx="1220775" cy="17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Important</a:t>
            </a:r>
            <a:r>
              <a:rPr lang="de-DE" dirty="0" smtClean="0"/>
              <a:t>)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75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R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Base 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985402" y="2762539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0445" y="2603224"/>
            <a:ext cx="8290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rev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</a:p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572000" y="1153037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834799" y="1854362"/>
            <a:ext cx="13660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1963" y="5256471"/>
            <a:ext cx="26548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median,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min, 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colSums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rowSums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04800" y="1215452"/>
            <a:ext cx="9364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t()</a:t>
            </a:r>
          </a:p>
          <a:p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49398" y="4130187"/>
            <a:ext cx="829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27398" y="3388226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57449" y="3916858"/>
            <a:ext cx="721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cnorm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798568" y="2643455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=““,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=““)</a:t>
            </a:r>
          </a:p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paste0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798568" y="3320563"/>
            <a:ext cx="936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441201" y="4764781"/>
            <a:ext cx="936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352937" y="306000"/>
            <a:ext cx="12586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176792" y="1199523"/>
            <a:ext cx="8290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090920" y="4266399"/>
            <a:ext cx="13660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fisher.test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00" y="1677012"/>
            <a:ext cx="3396162" cy="3116824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99" y="1677012"/>
            <a:ext cx="4076450" cy="19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arguments</a:t>
            </a:r>
            <a:r>
              <a:rPr lang="de-DE" dirty="0" smtClean="0"/>
              <a:t> &amp;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arguments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52" y="1192213"/>
            <a:ext cx="729209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characteristics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in 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00" y="1196927"/>
            <a:ext cx="8532000" cy="50198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assigned</a:t>
            </a:r>
            <a:r>
              <a:rPr lang="de-DE" dirty="0" smtClean="0"/>
              <a:t> like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lists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arguments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6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vote</a:t>
            </a:r>
            <a:r>
              <a:rPr lang="de-DE" dirty="0"/>
              <a:t>!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06000" y="4595566"/>
            <a:ext cx="8532000" cy="161644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smtClean="0"/>
              <a:t>R </a:t>
            </a:r>
            <a:r>
              <a:rPr lang="de-DE" dirty="0" err="1" smtClean="0"/>
              <a:t>looks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global </a:t>
            </a:r>
            <a:r>
              <a:rPr lang="de-DE" dirty="0" err="1" smtClean="0"/>
              <a:t>environment</a:t>
            </a:r>
            <a:r>
              <a:rPr lang="de-DE" dirty="0"/>
              <a:t> </a:t>
            </a:r>
            <a:r>
              <a:rPr lang="de-DE" dirty="0" smtClean="0"/>
              <a:t>(„</a:t>
            </a:r>
            <a:r>
              <a:rPr lang="de-DE" dirty="0" err="1" smtClean="0"/>
              <a:t>Scoping</a:t>
            </a:r>
            <a:r>
              <a:rPr lang="de-DE" dirty="0" smtClean="0"/>
              <a:t>“)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2" y="1140789"/>
            <a:ext cx="2810503" cy="317709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38" y="1140789"/>
            <a:ext cx="3145423" cy="317709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443061" y="3652887"/>
            <a:ext cx="3421930" cy="72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279538" y="3652887"/>
            <a:ext cx="3421930" cy="72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7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it</a:t>
            </a:r>
            <a:r>
              <a:rPr lang="de-DE" dirty="0" smtClean="0"/>
              <a:t> down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piece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paper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43060" y="3652887"/>
            <a:ext cx="7560297" cy="72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Inhaltsplatzhalt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677" y="1191637"/>
            <a:ext cx="3124845" cy="257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879" y="1165898"/>
            <a:ext cx="4901659" cy="26047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7" y="4116275"/>
            <a:ext cx="8482608" cy="216397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3707299" y="3375203"/>
            <a:ext cx="4970985" cy="72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195678" y="3357824"/>
            <a:ext cx="3249820" cy="72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439761" y="1230198"/>
            <a:ext cx="45719" cy="18382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8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00" y="1196927"/>
            <a:ext cx="8532000" cy="50198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 smtClean="0"/>
              <a:t>Repeatedly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endParaRPr lang="de-DE" dirty="0" smtClean="0"/>
          </a:p>
          <a:p>
            <a:pPr marL="881063" lvl="2" indent="-342900">
              <a:buFont typeface="Wingdings" panose="05000000000000000000" pitchFamily="2" charset="2"/>
              <a:buChar char="ü"/>
            </a:pPr>
            <a:r>
              <a:rPr lang="de-DE" dirty="0" err="1" smtClean="0"/>
              <a:t>Enables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maintainance</a:t>
            </a:r>
            <a:endParaRPr lang="de-DE" dirty="0" smtClean="0"/>
          </a:p>
          <a:p>
            <a:pPr marL="1595438" lvl="4" indent="-342900">
              <a:buFont typeface="Wingdings" panose="05000000000000000000" pitchFamily="2" charset="2"/>
              <a:buChar char="§"/>
            </a:pPr>
            <a:r>
              <a:rPr lang="de-DE" dirty="0" smtClean="0"/>
              <a:t>Additional </a:t>
            </a:r>
            <a:r>
              <a:rPr lang="de-DE" dirty="0" err="1" smtClean="0"/>
              <a:t>arguments</a:t>
            </a:r>
            <a:endParaRPr lang="de-DE" dirty="0" smtClean="0"/>
          </a:p>
          <a:p>
            <a:pPr marL="1595438" lvl="4" indent="-342900">
              <a:buFont typeface="Wingdings" panose="05000000000000000000" pitchFamily="2" charset="2"/>
              <a:buChar char="§"/>
            </a:pPr>
            <a:r>
              <a:rPr lang="de-DE" dirty="0" smtClean="0"/>
              <a:t>Default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1595438" lvl="4" indent="-342900">
              <a:buFont typeface="Wingdings" panose="05000000000000000000" pitchFamily="2" charset="2"/>
              <a:buChar char="§"/>
            </a:pPr>
            <a:r>
              <a:rPr lang="de-DE" dirty="0" smtClean="0"/>
              <a:t>Checks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validity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arguments</a:t>
            </a:r>
            <a:endParaRPr lang="de-DE" dirty="0" smtClean="0"/>
          </a:p>
          <a:p>
            <a:pPr marL="1595438" lvl="4" indent="-342900">
              <a:buFont typeface="Wingdings" panose="05000000000000000000" pitchFamily="2" charset="2"/>
              <a:buChar char="§"/>
            </a:pPr>
            <a:r>
              <a:rPr lang="de-DE" dirty="0" smtClean="0"/>
              <a:t>Handling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</a:t>
            </a:r>
            <a:r>
              <a:rPr lang="de-DE" dirty="0" smtClean="0"/>
              <a:t>, NA, …</a:t>
            </a:r>
          </a:p>
          <a:p>
            <a:pPr marL="881063" lvl="2" indent="-342900">
              <a:buFont typeface="Wingdings" panose="05000000000000000000" pitchFamily="2" charset="2"/>
              <a:buChar char="ü"/>
            </a:pP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analyses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toolbox</a:t>
            </a:r>
            <a:r>
              <a:rPr lang="de-DE" dirty="0" smtClean="0"/>
              <a:t>!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32" y="4324774"/>
            <a:ext cx="184404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Hands-on: </a:t>
            </a:r>
            <a:r>
              <a:rPr lang="de-DE" dirty="0" err="1" smtClean="0"/>
              <a:t>function</a:t>
            </a:r>
            <a:r>
              <a:rPr lang="de-DE" dirty="0" smtClean="0"/>
              <a:t> &amp;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Depends</a:t>
            </a:r>
            <a:r>
              <a:rPr lang="de-DE" dirty="0" smtClean="0"/>
              <a:t> </a:t>
            </a:r>
            <a:r>
              <a:rPr lang="de-DE" dirty="0" smtClean="0"/>
              <a:t>on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smtClean="0"/>
              <a:t>time)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 Write a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2) </a:t>
            </a:r>
            <a:r>
              <a:rPr lang="de-DE" dirty="0" err="1" smtClean="0"/>
              <a:t>execute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via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8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Loops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naturally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 </a:t>
            </a:r>
            <a:r>
              <a:rPr lang="de-DE" u="sng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smtClean="0"/>
              <a:t>3_Loops.Rmd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29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12" y="906849"/>
            <a:ext cx="4976329" cy="42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4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000" y="306000"/>
            <a:ext cx="8532000" cy="461665"/>
          </a:xfrm>
        </p:spPr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institute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Institute of Medical Biometry and Statistics (IMBI)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306036" y="6445458"/>
            <a:ext cx="2075468" cy="365125"/>
          </a:xfrm>
        </p:spPr>
        <p:txBody>
          <a:bodyPr/>
          <a:lstStyle/>
          <a:p>
            <a:fld id="{EDCDEEE8-3B55-4518-8B2A-6D53AA778E82}" type="slidenum">
              <a:rPr lang="de-DE" smtClean="0"/>
              <a:pPr/>
              <a:t>3</a:t>
            </a:fld>
            <a:r>
              <a:rPr lang="de-DE" dirty="0" smtClean="0"/>
              <a:t> </a:t>
            </a:r>
            <a:r>
              <a:rPr lang="en-US" dirty="0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7"/>
          <p:cNvPicPr>
            <a:picLocks noChangeAspect="1"/>
          </p:cNvPicPr>
          <p:nvPr/>
        </p:nvPicPr>
        <p:blipFill rotWithShape="1">
          <a:blip r:embed="rId2"/>
          <a:srcRect t="2079" r="1801"/>
          <a:stretch/>
        </p:blipFill>
        <p:spPr bwMode="auto">
          <a:xfrm>
            <a:off x="466788" y="1111441"/>
            <a:ext cx="4042633" cy="258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46" y="1646346"/>
            <a:ext cx="797203" cy="106293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137021" y="1897844"/>
            <a:ext cx="277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Health</a:t>
            </a:r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Service Research</a:t>
            </a: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Prof</a:t>
            </a:r>
            <a:r>
              <a:rPr lang="de-DE" sz="18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Erik Farin-Glattacker</a:t>
            </a:r>
            <a:endParaRPr lang="de-DE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819857"/>
            <a:ext cx="790778" cy="105436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5" y="4168943"/>
            <a:ext cx="755110" cy="100429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137021" y="3001143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Clinical </a:t>
            </a:r>
            <a:r>
              <a:rPr lang="de-DE" sz="1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Epidemiology</a:t>
            </a:r>
            <a:endParaRPr lang="de-DE" sz="18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Prof</a:t>
            </a:r>
            <a:r>
              <a:rPr lang="de-DE" sz="18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Martin </a:t>
            </a:r>
            <a:r>
              <a:rPr lang="de-DE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Wolkewitz</a:t>
            </a:r>
            <a:endParaRPr lang="de-DE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137021" y="4104442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Statistical Consulting</a:t>
            </a: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Prof</a:t>
            </a:r>
            <a:r>
              <a:rPr lang="de-DE" sz="18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Dieter </a:t>
            </a:r>
            <a:r>
              <a:rPr lang="de-DE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Hauschke</a:t>
            </a:r>
            <a:endParaRPr lang="de-DE" sz="1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Dr. Erika Graf</a:t>
            </a:r>
            <a:endParaRPr lang="de-DE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321543" y="4209426"/>
            <a:ext cx="251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Machine</a:t>
            </a:r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Learning</a:t>
            </a: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Prof</a:t>
            </a:r>
            <a:r>
              <a:rPr lang="de-DE" sz="18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Harald Binder</a:t>
            </a: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- Head </a:t>
            </a:r>
            <a:r>
              <a:rPr lang="de-DE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Institute -</a:t>
            </a:r>
            <a:endParaRPr lang="de-DE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5" y="5305617"/>
            <a:ext cx="754380" cy="100584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321542" y="5435303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Medical </a:t>
            </a:r>
            <a:r>
              <a:rPr lang="de-DE" sz="1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Informatics</a:t>
            </a:r>
            <a:endParaRPr lang="de-DE" sz="18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Dr. Martin </a:t>
            </a:r>
            <a:r>
              <a:rPr lang="de-DE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Boeker</a:t>
            </a:r>
            <a:endParaRPr lang="de-DE" sz="1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7021" y="5484741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Systems </a:t>
            </a:r>
            <a:r>
              <a:rPr lang="de-DE" sz="1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Biomedicine</a:t>
            </a:r>
            <a:endParaRPr lang="de-DE" sz="18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de-DE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Dr. Clemens Kreutz</a:t>
            </a:r>
            <a:endParaRPr lang="de-DE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72524" y="3691204"/>
            <a:ext cx="3077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Stefan Meier Str. 26, 79104 Freiburg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 b="5487"/>
          <a:stretch/>
        </p:blipFill>
        <p:spPr>
          <a:xfrm>
            <a:off x="5203746" y="3998981"/>
            <a:ext cx="800347" cy="106994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7"/>
          <a:stretch/>
        </p:blipFill>
        <p:spPr>
          <a:xfrm>
            <a:off x="5203746" y="5163924"/>
            <a:ext cx="797203" cy="10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Hands-on: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Draw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normally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count</a:t>
            </a:r>
            <a:r>
              <a:rPr lang="de-DE" dirty="0" smtClean="0"/>
              <a:t> </a:t>
            </a:r>
            <a:r>
              <a:rPr lang="de-DE" dirty="0" err="1" smtClean="0"/>
              <a:t>until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&gt;2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Preventing</a:t>
            </a:r>
            <a:r>
              <a:rPr lang="de-DE" dirty="0" smtClean="0"/>
              <a:t> </a:t>
            </a:r>
            <a:r>
              <a:rPr lang="de-DE" dirty="0" err="1" smtClean="0"/>
              <a:t>loops</a:t>
            </a:r>
            <a:r>
              <a:rPr lang="de-DE" dirty="0" smtClean="0"/>
              <a:t>: </a:t>
            </a:r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apply.Rmd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653" y="1192213"/>
            <a:ext cx="4790694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Hands-on: </a:t>
            </a:r>
            <a:r>
              <a:rPr lang="de-DE" dirty="0" err="1" smtClean="0"/>
              <a:t>lappy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00" y="1414020"/>
            <a:ext cx="8532000" cy="4797995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helpful</a:t>
            </a:r>
            <a:r>
              <a:rPr lang="de-DE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rnorm</a:t>
            </a:r>
            <a:r>
              <a:rPr lang="de-DE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list</a:t>
            </a:r>
            <a:r>
              <a:rPr lang="de-DE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lapply</a:t>
            </a:r>
            <a:r>
              <a:rPr lang="de-DE" dirty="0" smtClean="0"/>
              <a:t>()</a:t>
            </a:r>
          </a:p>
          <a:p>
            <a:endParaRPr lang="de-DE" dirty="0"/>
          </a:p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Sys.time</a:t>
            </a:r>
            <a:r>
              <a:rPr lang="de-DE" dirty="0"/>
              <a:t>()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553998"/>
          </a:xfrm>
        </p:spPr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entries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lapply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calcution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medians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entries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3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Pipe </a:t>
            </a:r>
            <a:r>
              <a:rPr lang="de-DE" dirty="0" err="1" smtClean="0"/>
              <a:t>operator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magrittr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(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err="1" smtClean="0"/>
              <a:t>dplyr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794" y="1192213"/>
            <a:ext cx="7602412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Markdown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4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Markdown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525463" lvl="1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powerpoint</a:t>
            </a:r>
            <a:endParaRPr lang="de-DE" dirty="0" smtClean="0"/>
          </a:p>
          <a:p>
            <a:pPr marL="525463" lvl="1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html</a:t>
            </a:r>
            <a:endParaRPr lang="de-DE" dirty="0" smtClean="0"/>
          </a:p>
          <a:p>
            <a:pPr marL="525463" lvl="1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pdf</a:t>
            </a: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r>
              <a:rPr lang="de-DE" dirty="0" smtClean="0"/>
              <a:t>Big </a:t>
            </a:r>
            <a:r>
              <a:rPr lang="de-DE" dirty="0" err="1" smtClean="0"/>
              <a:t>advantage</a:t>
            </a:r>
            <a:r>
              <a:rPr lang="de-DE" dirty="0" smtClean="0"/>
              <a:t>: </a:t>
            </a:r>
            <a:r>
              <a:rPr lang="de-DE" dirty="0" err="1" smtClean="0"/>
              <a:t>Reproducibility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Source </a:t>
            </a:r>
            <a:r>
              <a:rPr lang="de-DE" dirty="0" err="1" smtClean="0"/>
              <a:t>code</a:t>
            </a:r>
            <a:r>
              <a:rPr lang="de-DE" dirty="0" smtClean="0"/>
              <a:t> &amp; </a:t>
            </a:r>
            <a:r>
              <a:rPr lang="de-DE" dirty="0" err="1" smtClean="0"/>
              <a:t>outcomes</a:t>
            </a:r>
            <a:r>
              <a:rPr lang="de-DE" dirty="0" smtClean="0"/>
              <a:t> at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glance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22" y="1455273"/>
            <a:ext cx="6023266" cy="39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</a:t>
            </a:r>
            <a:r>
              <a:rPr lang="de-DE" dirty="0" err="1" smtClean="0"/>
              <a:t>Markdown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00" y="1451428"/>
            <a:ext cx="8532000" cy="47605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Write a simulation </a:t>
            </a:r>
            <a:r>
              <a:rPr lang="en-US" dirty="0"/>
              <a:t>function </a:t>
            </a:r>
            <a:r>
              <a:rPr lang="en-US" dirty="0" smtClean="0"/>
              <a:t>for creating a data matrix</a:t>
            </a:r>
            <a:br>
              <a:rPr lang="en-US" dirty="0" smtClean="0"/>
            </a:br>
            <a:r>
              <a:rPr lang="en-US" dirty="0" smtClean="0"/>
              <a:t>e.g. normally distributed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function for creating </a:t>
            </a:r>
            <a:r>
              <a:rPr lang="en-US" dirty="0"/>
              <a:t>2 data </a:t>
            </a:r>
            <a:r>
              <a:rPr lang="en-US" dirty="0" smtClean="0"/>
              <a:t>matrices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Write a function for applying the </a:t>
            </a:r>
            <a:r>
              <a:rPr lang="en-US" dirty="0"/>
              <a:t>t-test for each </a:t>
            </a:r>
            <a:r>
              <a:rPr lang="en-US" dirty="0" smtClean="0"/>
              <a:t>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function for performing the tests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Plot </a:t>
            </a:r>
            <a:r>
              <a:rPr lang="en-US" dirty="0"/>
              <a:t>histogram of the p-values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 smtClean="0"/>
              <a:t>Try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an </a:t>
            </a:r>
            <a:r>
              <a:rPr lang="de-DE" dirty="0" err="1" smtClean="0"/>
              <a:t>Rmd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0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/>
              <a:t>repositories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2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repositories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00" y="1269713"/>
            <a:ext cx="5379812" cy="4148492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CRAN – The </a:t>
            </a:r>
            <a:r>
              <a:rPr lang="de-DE" dirty="0" err="1" smtClean="0"/>
              <a:t>Comprehensive</a:t>
            </a:r>
            <a:r>
              <a:rPr lang="de-DE" dirty="0" smtClean="0"/>
              <a:t> R Archive Network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957207" y="1163045"/>
            <a:ext cx="301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Basic </a:t>
            </a:r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submissions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Default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15" y="2948054"/>
            <a:ext cx="3770655" cy="32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Bioconductor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00" y="1118845"/>
            <a:ext cx="5823658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high-</a:t>
            </a:r>
            <a:r>
              <a:rPr lang="de-DE" dirty="0" err="1" smtClean="0"/>
              <a:t>throughput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39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636" y="2121415"/>
            <a:ext cx="4773364" cy="36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https://github.com/MTreppner/AdvancedRforBiologists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60"/>
          <a:stretch/>
        </p:blipFill>
        <p:spPr>
          <a:xfrm>
            <a:off x="721869" y="1192213"/>
            <a:ext cx="4947634" cy="501967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52009" y="1498862"/>
            <a:ext cx="165942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 9:00 – 12:00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13:00 </a:t>
            </a:r>
            <a:r>
              <a:rPr lang="de-DE" dirty="0"/>
              <a:t>– </a:t>
            </a:r>
            <a:r>
              <a:rPr lang="de-DE" dirty="0" smtClean="0"/>
              <a:t>14:30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15:00 </a:t>
            </a:r>
            <a:r>
              <a:rPr lang="de-DE" dirty="0"/>
              <a:t>– </a:t>
            </a:r>
            <a:r>
              <a:rPr lang="de-DE" dirty="0" smtClean="0"/>
              <a:t>16:30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 </a:t>
            </a:r>
            <a:r>
              <a:rPr lang="de-DE" dirty="0"/>
              <a:t>9:00 – </a:t>
            </a:r>
            <a:r>
              <a:rPr lang="de-DE" dirty="0" smtClean="0"/>
              <a:t>10:30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11:00 </a:t>
            </a:r>
            <a:r>
              <a:rPr lang="de-DE" dirty="0"/>
              <a:t>– </a:t>
            </a:r>
            <a:r>
              <a:rPr lang="de-DE" dirty="0" smtClean="0"/>
              <a:t>12:00</a:t>
            </a:r>
            <a:endParaRPr lang="de-DE" dirty="0"/>
          </a:p>
          <a:p>
            <a:r>
              <a:rPr lang="de-DE" dirty="0" smtClean="0"/>
              <a:t>13:00</a:t>
            </a:r>
            <a:r>
              <a:rPr lang="de-DE" dirty="0"/>
              <a:t> – </a:t>
            </a:r>
            <a:r>
              <a:rPr lang="de-DE" dirty="0" smtClean="0"/>
              <a:t>13:30 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14:00 </a:t>
            </a:r>
            <a:r>
              <a:rPr lang="de-DE" dirty="0"/>
              <a:t>– </a:t>
            </a:r>
            <a:r>
              <a:rPr lang="de-DE" dirty="0" smtClean="0"/>
              <a:t>15:30</a:t>
            </a:r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00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install.packages</a:t>
            </a:r>
            <a:r>
              <a:rPr lang="de-DE" dirty="0"/>
              <a:t>("</a:t>
            </a:r>
            <a:r>
              <a:rPr lang="de-DE" dirty="0" err="1"/>
              <a:t>devtools</a:t>
            </a:r>
            <a:r>
              <a:rPr lang="de-DE" dirty="0"/>
              <a:t>")</a:t>
            </a:r>
          </a:p>
          <a:p>
            <a:r>
              <a:rPr lang="de-DE" dirty="0" err="1"/>
              <a:t>require</a:t>
            </a:r>
            <a:r>
              <a:rPr lang="de-DE" dirty="0"/>
              <a:t>("</a:t>
            </a:r>
            <a:r>
              <a:rPr lang="de-DE" dirty="0" err="1"/>
              <a:t>devtools</a:t>
            </a:r>
            <a:r>
              <a:rPr lang="de-DE" dirty="0" smtClean="0"/>
              <a:t>")</a:t>
            </a:r>
          </a:p>
          <a:p>
            <a:endParaRPr lang="de-DE" dirty="0" smtClean="0"/>
          </a:p>
          <a:p>
            <a:r>
              <a:rPr lang="de-DE" dirty="0" err="1"/>
              <a:t>source</a:t>
            </a:r>
            <a:r>
              <a:rPr lang="de-DE" dirty="0"/>
              <a:t>("https://bioconductor.org/</a:t>
            </a:r>
            <a:r>
              <a:rPr lang="de-DE" dirty="0" err="1"/>
              <a:t>biocLite.R</a:t>
            </a:r>
            <a:r>
              <a:rPr lang="de-DE" dirty="0"/>
              <a:t>")</a:t>
            </a:r>
          </a:p>
          <a:p>
            <a:r>
              <a:rPr lang="de-DE" dirty="0" err="1"/>
              <a:t>biocLite</a:t>
            </a:r>
            <a:r>
              <a:rPr lang="de-DE" dirty="0"/>
              <a:t>("</a:t>
            </a:r>
            <a:r>
              <a:rPr lang="de-DE" dirty="0" err="1"/>
              <a:t>edgeR</a:t>
            </a:r>
            <a:r>
              <a:rPr lang="de-DE" dirty="0"/>
              <a:t>")</a:t>
            </a:r>
          </a:p>
          <a:p>
            <a:endParaRPr lang="de-DE" dirty="0"/>
          </a:p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zip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tar.gz file:</a:t>
            </a:r>
            <a:r>
              <a:rPr lang="de-DE" dirty="0"/>
              <a:t/>
            </a:r>
            <a:br>
              <a:rPr lang="de-DE" dirty="0"/>
            </a:br>
            <a:r>
              <a:rPr lang="de-DE" sz="1800" dirty="0">
                <a:hlinkClick r:id="rId2"/>
              </a:rPr>
              <a:t>http://</a:t>
            </a:r>
            <a:r>
              <a:rPr lang="de-DE" sz="1800" dirty="0" smtClean="0">
                <a:hlinkClick r:id="rId2"/>
              </a:rPr>
              <a:t>www.bioconductor.org/packages/release/bioc/html/edgeR.html</a:t>
            </a:r>
            <a:endParaRPr lang="de-DE" sz="1800" dirty="0" smtClean="0"/>
          </a:p>
          <a:p>
            <a:endParaRPr lang="de-DE" dirty="0" smtClean="0"/>
          </a:p>
          <a:p>
            <a:r>
              <a:rPr lang="de-DE" dirty="0" err="1" smtClean="0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("</a:t>
            </a:r>
            <a:r>
              <a:rPr lang="de-DE" dirty="0" err="1"/>
              <a:t>tallulandrews</a:t>
            </a:r>
            <a:r>
              <a:rPr lang="de-DE" dirty="0"/>
              <a:t>/M3Drop</a:t>
            </a:r>
            <a:r>
              <a:rPr lang="de-DE" dirty="0" smtClean="0"/>
              <a:t>")</a:t>
            </a:r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CRAN, </a:t>
            </a:r>
            <a:r>
              <a:rPr lang="de-DE" dirty="0" err="1" smtClean="0"/>
              <a:t>Bioconductor</a:t>
            </a:r>
            <a:r>
              <a:rPr lang="de-DE" dirty="0" smtClean="0"/>
              <a:t>, github,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0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in 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7072" y="4108959"/>
            <a:ext cx="8531225" cy="12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Integer, </a:t>
            </a:r>
            <a:r>
              <a:rPr lang="de-DE" dirty="0" err="1" smtClean="0"/>
              <a:t>logical</a:t>
            </a:r>
            <a:r>
              <a:rPr lang="de-DE" dirty="0" smtClean="0"/>
              <a:t>, </a:t>
            </a:r>
            <a:r>
              <a:rPr lang="de-DE" dirty="0" err="1" smtClean="0"/>
              <a:t>factor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59" y="1192213"/>
            <a:ext cx="8047482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Can </a:t>
            </a:r>
            <a:r>
              <a:rPr lang="de-DE" dirty="0" err="1" smtClean="0"/>
              <a:t>anybody</a:t>
            </a:r>
            <a:r>
              <a:rPr lang="de-DE" dirty="0" smtClean="0"/>
              <a:t> </a:t>
            </a: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29979" y="6211888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www.bioconductor.org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833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</a:t>
            </a:r>
            <a:r>
              <a:rPr lang="de-DE" dirty="0" err="1" smtClean="0"/>
              <a:t>classes</a:t>
            </a:r>
            <a:r>
              <a:rPr lang="de-DE" dirty="0" smtClean="0"/>
              <a:t> in 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numeric</a:t>
            </a:r>
            <a:r>
              <a:rPr lang="de-DE" dirty="0" smtClean="0"/>
              <a:t>, </a:t>
            </a:r>
            <a:r>
              <a:rPr lang="de-DE" dirty="0" err="1" smtClean="0"/>
              <a:t>character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factor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logical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array</a:t>
            </a:r>
            <a:r>
              <a:rPr lang="de-DE" dirty="0" smtClean="0"/>
              <a:t>, </a:t>
            </a:r>
            <a:r>
              <a:rPr lang="de-DE" dirty="0" err="1" smtClean="0"/>
              <a:t>vector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matrix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list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data.frame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54" y="2000329"/>
            <a:ext cx="2424875" cy="270835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458120" y="109351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endParaRPr lang="de-DE" dirty="0" smtClean="0"/>
          </a:p>
          <a:p>
            <a:r>
              <a:rPr lang="de-DE" dirty="0" err="1" smtClean="0"/>
              <a:t>attr</a:t>
            </a:r>
            <a:r>
              <a:rPr lang="de-DE" dirty="0" smtClean="0"/>
              <a:t>(, „</a:t>
            </a:r>
            <a:r>
              <a:rPr lang="de-DE" dirty="0" err="1" smtClean="0"/>
              <a:t>dim</a:t>
            </a:r>
            <a:r>
              <a:rPr lang="de-DE" dirty="0" smtClean="0"/>
              <a:t>“)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0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frames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621"/>
          <a:stretch/>
        </p:blipFill>
        <p:spPr>
          <a:xfrm>
            <a:off x="604713" y="1192213"/>
            <a:ext cx="7934575" cy="318142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length</a:t>
            </a:r>
            <a:r>
              <a:rPr lang="de-DE" dirty="0" smtClean="0"/>
              <a:t> =&gt; </a:t>
            </a:r>
            <a:r>
              <a:rPr lang="de-DE" dirty="0" err="1" smtClean="0"/>
              <a:t>data.frame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29979" y="6211888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www.bioconductor.org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835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frames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28" y="1192213"/>
            <a:ext cx="7774545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smtClean="0"/>
              <a:t>6_Dataframes.Rmd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58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List, </a:t>
            </a:r>
            <a:r>
              <a:rPr lang="de-DE" dirty="0" err="1" smtClean="0"/>
              <a:t>data.frame</a:t>
            </a:r>
            <a:r>
              <a:rPr lang="de-DE" dirty="0" smtClean="0"/>
              <a:t>, </a:t>
            </a:r>
            <a:r>
              <a:rPr lang="de-DE" dirty="0" err="1" smtClean="0"/>
              <a:t>matrix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589" y="2883352"/>
            <a:ext cx="3942805" cy="311682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27390" y="1394480"/>
            <a:ext cx="5705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matrix</a:t>
            </a:r>
            <a:r>
              <a:rPr lang="de-DE" dirty="0" smtClean="0"/>
              <a:t>: „</a:t>
            </a:r>
            <a:r>
              <a:rPr lang="de-DE" dirty="0" err="1" smtClean="0"/>
              <a:t>Rectangluar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r>
              <a:rPr lang="de-DE" dirty="0" smtClean="0"/>
              <a:t>“ &amp; „same </a:t>
            </a:r>
            <a:r>
              <a:rPr lang="de-DE" dirty="0" err="1" smtClean="0"/>
              <a:t>class</a:t>
            </a:r>
            <a:r>
              <a:rPr lang="de-DE" dirty="0" smtClean="0"/>
              <a:t> (</a:t>
            </a:r>
            <a:r>
              <a:rPr lang="de-DE" dirty="0" err="1" smtClean="0"/>
              <a:t>mode</a:t>
            </a:r>
            <a:r>
              <a:rPr lang="de-DE" dirty="0" smtClean="0"/>
              <a:t>)“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data.frame</a:t>
            </a:r>
            <a:r>
              <a:rPr lang="de-DE" dirty="0" smtClean="0"/>
              <a:t>: „</a:t>
            </a:r>
            <a:r>
              <a:rPr lang="de-DE" dirty="0" err="1" smtClean="0"/>
              <a:t>Rectangular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r>
              <a:rPr lang="de-DE" dirty="0" smtClean="0"/>
              <a:t>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list</a:t>
            </a:r>
            <a:r>
              <a:rPr lang="de-DE" dirty="0" smtClean="0"/>
              <a:t>: Most flexible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052767" y="5953027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www.bioconductor.org</a:t>
            </a:r>
          </a:p>
        </p:txBody>
      </p:sp>
    </p:spTree>
    <p:extLst>
      <p:ext uri="{BB962C8B-B14F-4D97-AF65-F5344CB8AC3E}">
        <p14:creationId xmlns:p14="http://schemas.microsoft.com/office/powerpoint/2010/main" val="26570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recursive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/>
              <a:t>Atomic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/>
              <a:t> </a:t>
            </a:r>
            <a:r>
              <a:rPr lang="de-DE" sz="2000" dirty="0" smtClean="0"/>
              <a:t>vs. „</a:t>
            </a:r>
            <a:r>
              <a:rPr lang="de-DE" sz="2000" dirty="0" err="1" smtClean="0"/>
              <a:t>recursive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“ like </a:t>
            </a:r>
            <a:r>
              <a:rPr lang="de-DE" sz="2000" dirty="0" err="1" smtClean="0"/>
              <a:t>lists</a:t>
            </a:r>
            <a:r>
              <a:rPr lang="de-DE" sz="2000" dirty="0" smtClean="0"/>
              <a:t>, </a:t>
            </a:r>
            <a:r>
              <a:rPr lang="de-DE" sz="2000" dirty="0" err="1" smtClean="0"/>
              <a:t>arrays</a:t>
            </a:r>
            <a:r>
              <a:rPr lang="de-DE" sz="2000" dirty="0"/>
              <a:t> </a:t>
            </a:r>
            <a:r>
              <a:rPr lang="de-DE" sz="2000" dirty="0" smtClean="0"/>
              <a:t>…</a:t>
            </a:r>
          </a:p>
          <a:p>
            <a:endParaRPr lang="de-DE" sz="1600" dirty="0"/>
          </a:p>
          <a:p>
            <a:r>
              <a:rPr lang="de-DE" sz="2000" dirty="0" err="1">
                <a:cs typeface="Courier New" panose="02070309020205020404" pitchFamily="49" charset="0"/>
              </a:rPr>
              <a:t>Important</a:t>
            </a:r>
            <a:r>
              <a:rPr lang="de-DE" sz="2000" dirty="0">
                <a:cs typeface="Courier New" panose="02070309020205020404" pitchFamily="49" charset="0"/>
              </a:rPr>
              <a:t> </a:t>
            </a:r>
            <a:r>
              <a:rPr lang="de-DE" sz="2000" dirty="0" err="1">
                <a:cs typeface="Courier New" panose="02070309020205020404" pitchFamily="49" charset="0"/>
              </a:rPr>
              <a:t>commands</a:t>
            </a:r>
            <a:r>
              <a:rPr lang="de-DE" sz="2000" dirty="0">
                <a:cs typeface="Courier New" panose="02070309020205020404" pitchFamily="49" charset="0"/>
              </a:rPr>
              <a:t>:</a:t>
            </a: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/>
              <a:t>See </a:t>
            </a:r>
            <a:r>
              <a:rPr lang="de-DE" dirty="0" smtClean="0"/>
              <a:t>6_Dataframes.Rmd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02" y="1741437"/>
            <a:ext cx="3981615" cy="46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„</a:t>
            </a:r>
            <a:r>
              <a:rPr lang="de-DE" dirty="0" err="1" smtClean="0"/>
              <a:t>class</a:t>
            </a:r>
            <a:r>
              <a:rPr lang="de-DE" dirty="0" smtClean="0"/>
              <a:t>“ </a:t>
            </a:r>
            <a:r>
              <a:rPr lang="de-DE" dirty="0" err="1" smtClean="0"/>
              <a:t>attribute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80" y="1395167"/>
            <a:ext cx="5001290" cy="4986779"/>
          </a:xfrm>
        </p:spPr>
        <p:txBody>
          <a:bodyPr anchor="b"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 </a:t>
            </a:r>
            <a:r>
              <a:rPr lang="de-DE" dirty="0" err="1" smtClean="0"/>
              <a:t>attribute</a:t>
            </a:r>
            <a:r>
              <a:rPr lang="de-DE" dirty="0" smtClean="0"/>
              <a:t> „</a:t>
            </a:r>
            <a:r>
              <a:rPr lang="de-DE" dirty="0" err="1" smtClean="0"/>
              <a:t>names</a:t>
            </a:r>
            <a:r>
              <a:rPr lang="de-DE" dirty="0" smtClean="0"/>
              <a:t>“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via $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feasible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 </a:t>
            </a:r>
            <a:r>
              <a:rPr lang="de-DE" dirty="0" err="1" smtClean="0"/>
              <a:t>attribute</a:t>
            </a:r>
            <a:r>
              <a:rPr lang="de-DE" dirty="0" smtClean="0"/>
              <a:t> „</a:t>
            </a:r>
            <a:r>
              <a:rPr lang="de-DE" dirty="0" err="1" smtClean="0"/>
              <a:t>class</a:t>
            </a:r>
            <a:r>
              <a:rPr lang="de-DE" dirty="0" smtClean="0"/>
              <a:t>“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indicated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not real </a:t>
            </a:r>
            <a:r>
              <a:rPr lang="de-DE" dirty="0" err="1" smtClean="0"/>
              <a:t>object</a:t>
            </a:r>
            <a:r>
              <a:rPr lang="de-DE" dirty="0"/>
              <a:t> 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: </a:t>
            </a:r>
          </a:p>
          <a:p>
            <a:pPr marL="881063" lvl="2" indent="-342900"/>
            <a:r>
              <a:rPr lang="de-DE" dirty="0" smtClean="0"/>
              <a:t>S3 </a:t>
            </a:r>
            <a:r>
              <a:rPr lang="de-DE" dirty="0" err="1" smtClean="0"/>
              <a:t>classes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„like“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endParaRPr lang="de-DE" dirty="0" smtClean="0"/>
          </a:p>
          <a:p>
            <a:pPr marL="881063" lvl="2" indent="-342900"/>
            <a:r>
              <a:rPr lang="de-DE" dirty="0" smtClean="0"/>
              <a:t>S4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„real“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oriented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553998"/>
          </a:xfrm>
        </p:spPr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illustration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smtClean="0"/>
              <a:t>7_ClassVsMode.Rmd 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60069"/>
          <a:stretch/>
        </p:blipFill>
        <p:spPr>
          <a:xfrm>
            <a:off x="5620429" y="0"/>
            <a:ext cx="2640181" cy="63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in 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R </a:t>
            </a:r>
            <a:r>
              <a:rPr lang="de-DE" dirty="0" err="1" smtClean="0"/>
              <a:t>distinguishes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 (</a:t>
            </a:r>
            <a:r>
              <a:rPr lang="de-DE" dirty="0" err="1" smtClean="0"/>
              <a:t>see</a:t>
            </a:r>
            <a:r>
              <a:rPr lang="de-DE" dirty="0" smtClean="0"/>
              <a:t> 7_ClassVsMode.Rmd)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49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043340" y="1338606"/>
            <a:ext cx="4057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mode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not used very </a:t>
            </a:r>
            <a:r>
              <a:rPr lang="en-US" dirty="0" smtClean="0"/>
              <a:t>much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mutually exclusive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related to storage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most complex datatype that the object can hold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define </a:t>
            </a:r>
            <a:r>
              <a:rPr lang="en-US" dirty="0"/>
              <a:t>a class implicitly when no explicit class has been </a:t>
            </a:r>
            <a:r>
              <a:rPr lang="en-US" dirty="0" smtClean="0"/>
              <a:t>assigned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class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can be changed by attributes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determines which generic function is called</a:t>
            </a:r>
            <a:endParaRPr lang="de-DE" dirty="0" smtClean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00" y="1192213"/>
            <a:ext cx="4591306" cy="52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Learning Soccer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383212" y="1447014"/>
            <a:ext cx="5652709" cy="4305151"/>
            <a:chOff x="3006142" y="1447014"/>
            <a:chExt cx="5652709" cy="4305151"/>
          </a:xfrm>
        </p:grpSpPr>
        <p:sp>
          <p:nvSpPr>
            <p:cNvPr id="27" name="Gleichschenkliges Dreieck 26"/>
            <p:cNvSpPr/>
            <p:nvPr/>
          </p:nvSpPr>
          <p:spPr>
            <a:xfrm>
              <a:off x="3239823" y="1447014"/>
              <a:ext cx="5187740" cy="4305151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/>
            <p:cNvSpPr/>
            <p:nvPr/>
          </p:nvSpPr>
          <p:spPr>
            <a:xfrm>
              <a:off x="3006142" y="4774815"/>
              <a:ext cx="5652709" cy="96321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Basic </a:t>
              </a:r>
              <a:r>
                <a:rPr lang="de-DE" sz="1600" dirty="0" err="1" smtClean="0"/>
                <a:t>skills</a:t>
              </a:r>
              <a:endParaRPr lang="de-DE" sz="1600" dirty="0"/>
            </a:p>
          </p:txBody>
        </p:sp>
        <p:sp>
          <p:nvSpPr>
            <p:cNvPr id="7" name="Rechteck 6"/>
            <p:cNvSpPr/>
            <p:nvPr/>
          </p:nvSpPr>
          <p:spPr>
            <a:xfrm>
              <a:off x="3709014" y="3811664"/>
              <a:ext cx="4246964" cy="96321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Hands-on (</a:t>
              </a:r>
              <a:r>
                <a:rPr lang="de-DE" sz="1600" dirty="0" err="1"/>
                <a:t>e</a:t>
              </a:r>
              <a:r>
                <a:rPr lang="de-DE" sz="1600" dirty="0" err="1" smtClean="0"/>
                <a:t>xperiences</a:t>
              </a:r>
              <a:r>
                <a:rPr lang="de-DE" sz="1600" dirty="0" smtClean="0"/>
                <a:t>)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4237093" y="2843801"/>
              <a:ext cx="3190805" cy="963212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Understanding</a:t>
              </a:r>
              <a:endParaRPr lang="de-DE" sz="1600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4943636" y="1913642"/>
              <a:ext cx="1794417" cy="96321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dirty="0" smtClean="0"/>
                <a:t>Expertise</a:t>
              </a:r>
              <a:endParaRPr lang="de-DE" sz="1400" dirty="0"/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49441" y="497263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Coordinative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r>
              <a:rPr lang="de-DE" dirty="0" smtClean="0"/>
              <a:t>, ball </a:t>
            </a:r>
            <a:r>
              <a:rPr lang="de-DE" dirty="0" err="1" smtClean="0"/>
              <a:t>mastery</a:t>
            </a:r>
            <a:endParaRPr lang="de-DE" dirty="0" smtClean="0"/>
          </a:p>
        </p:txBody>
      </p:sp>
      <p:sp>
        <p:nvSpPr>
          <p:cNvPr id="26" name="Textfeld 25"/>
          <p:cNvSpPr txBox="1"/>
          <p:nvPr/>
        </p:nvSpPr>
        <p:spPr>
          <a:xfrm>
            <a:off x="797025" y="4442798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Passing</a:t>
            </a:r>
            <a:r>
              <a:rPr lang="de-DE" dirty="0" smtClean="0"/>
              <a:t> &amp; </a:t>
            </a:r>
            <a:r>
              <a:rPr lang="de-DE" dirty="0" err="1" smtClean="0"/>
              <a:t>receiving</a:t>
            </a:r>
            <a:r>
              <a:rPr lang="de-DE" dirty="0" smtClean="0"/>
              <a:t>, </a:t>
            </a:r>
            <a:r>
              <a:rPr lang="de-DE" dirty="0" err="1" smtClean="0"/>
              <a:t>shooting</a:t>
            </a:r>
            <a:endParaRPr lang="de-DE" dirty="0" smtClean="0"/>
          </a:p>
        </p:txBody>
      </p:sp>
      <p:sp>
        <p:nvSpPr>
          <p:cNvPr id="29" name="Textfeld 28"/>
          <p:cNvSpPr txBox="1"/>
          <p:nvPr/>
        </p:nvSpPr>
        <p:spPr>
          <a:xfrm>
            <a:off x="2005282" y="384477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Attacking</a:t>
            </a:r>
            <a:r>
              <a:rPr lang="de-DE" dirty="0" smtClean="0"/>
              <a:t>, </a:t>
            </a:r>
            <a:r>
              <a:rPr lang="de-DE" dirty="0" err="1" smtClean="0"/>
              <a:t>defending</a:t>
            </a:r>
            <a:endParaRPr lang="de-DE" dirty="0" smtClean="0"/>
          </a:p>
        </p:txBody>
      </p:sp>
      <p:sp>
        <p:nvSpPr>
          <p:cNvPr id="30" name="Textfeld 29"/>
          <p:cNvSpPr txBox="1"/>
          <p:nvPr/>
        </p:nvSpPr>
        <p:spPr>
          <a:xfrm>
            <a:off x="2730387" y="1903259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/>
              <a:t>Speed &amp; </a:t>
            </a:r>
            <a:r>
              <a:rPr lang="de-DE" dirty="0" err="1" smtClean="0"/>
              <a:t>precision</a:t>
            </a:r>
            <a:r>
              <a:rPr lang="de-DE" dirty="0" smtClean="0"/>
              <a:t>,</a:t>
            </a:r>
            <a:endParaRPr lang="de-DE" dirty="0" smtClean="0"/>
          </a:p>
          <a:p>
            <a:pPr algn="r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 smtClean="0"/>
              <a:t>tactics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2243611" y="295186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Group </a:t>
            </a:r>
            <a:r>
              <a:rPr lang="de-DE" dirty="0" err="1" smtClean="0"/>
              <a:t>play</a:t>
            </a:r>
            <a:r>
              <a:rPr lang="de-DE" dirty="0" smtClean="0"/>
              <a:t>,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tactics</a:t>
            </a:r>
            <a:r>
              <a:rPr lang="de-DE" dirty="0" smtClean="0"/>
              <a:t>,</a:t>
            </a:r>
            <a:endParaRPr lang="de-DE" dirty="0" smtClean="0"/>
          </a:p>
          <a:p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skills</a:t>
            </a:r>
            <a:endParaRPr lang="de-DE" dirty="0" smtClean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3" y="1260839"/>
            <a:ext cx="2407901" cy="10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  <p:bldP spid="26" grpId="0"/>
      <p:bldP spid="29" grpId="0"/>
      <p:bldP spid="30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42" y="1070405"/>
            <a:ext cx="4308032" cy="42859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See 7_ClassVsMode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670848" y="1093327"/>
            <a:ext cx="4211637" cy="33496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feld 10"/>
          <p:cNvSpPr txBox="1"/>
          <p:nvPr/>
        </p:nvSpPr>
        <p:spPr>
          <a:xfrm>
            <a:off x="4718887" y="4816426"/>
            <a:ext cx="444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The </a:t>
            </a:r>
            <a:r>
              <a:rPr lang="de-DE" sz="1200" dirty="0" err="1" smtClean="0"/>
              <a:t>printed</a:t>
            </a:r>
            <a:r>
              <a:rPr lang="de-DE" sz="1200" dirty="0" smtClean="0"/>
              <a:t> </a:t>
            </a:r>
            <a:r>
              <a:rPr lang="de-DE" sz="1200" dirty="0" err="1" smtClean="0"/>
              <a:t>outcomes</a:t>
            </a:r>
            <a:r>
              <a:rPr lang="de-DE" sz="1200" dirty="0" smtClean="0"/>
              <a:t> </a:t>
            </a:r>
            <a:r>
              <a:rPr lang="de-DE" sz="1200" dirty="0" err="1" smtClean="0"/>
              <a:t>depend</a:t>
            </a:r>
            <a:r>
              <a:rPr lang="de-DE" sz="1200" dirty="0" smtClean="0"/>
              <a:t> </a:t>
            </a:r>
            <a:r>
              <a:rPr lang="de-DE" sz="1200" dirty="0" smtClean="0"/>
              <a:t>on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installation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packages</a:t>
            </a:r>
            <a:r>
              <a:rPr lang="de-DE" sz="1200" dirty="0" smtClean="0"/>
              <a:t>.</a:t>
            </a:r>
            <a:endParaRPr lang="de-DE" sz="1200" dirty="0"/>
          </a:p>
        </p:txBody>
      </p:sp>
      <p:sp>
        <p:nvSpPr>
          <p:cNvPr id="13" name="Rechteck 12"/>
          <p:cNvSpPr/>
          <p:nvPr/>
        </p:nvSpPr>
        <p:spPr>
          <a:xfrm>
            <a:off x="6969709" y="5828469"/>
            <a:ext cx="1755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For</a:t>
            </a:r>
            <a:r>
              <a:rPr lang="de-DE" sz="1400" dirty="0" smtClean="0"/>
              <a:t> S4:</a:t>
            </a:r>
          </a:p>
          <a:p>
            <a:r>
              <a:rPr lang="de-DE" sz="1400" dirty="0" err="1" smtClean="0"/>
              <a:t>showMethods</a:t>
            </a:r>
            <a:r>
              <a:rPr lang="de-DE" sz="1400" dirty="0"/>
              <a:t>("</a:t>
            </a:r>
            <a:r>
              <a:rPr lang="de-DE" sz="1400" dirty="0" err="1"/>
              <a:t>list</a:t>
            </a:r>
            <a:r>
              <a:rPr lang="de-DE" sz="1400" dirty="0"/>
              <a:t>")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5419087"/>
            <a:ext cx="6522126" cy="9499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398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Overloading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a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looks</a:t>
            </a:r>
            <a:r>
              <a:rPr lang="de-DE" dirty="0" smtClean="0"/>
              <a:t> „in </a:t>
            </a:r>
            <a:r>
              <a:rPr lang="de-DE" dirty="0" err="1" smtClean="0"/>
              <a:t>practice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44078" y="14187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4"/>
          <a:stretch/>
        </p:blipFill>
        <p:spPr>
          <a:xfrm>
            <a:off x="94353" y="1220140"/>
            <a:ext cx="5868590" cy="496778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40" y="1045349"/>
            <a:ext cx="4139684" cy="447352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065866" y="60766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(…)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358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56" y="1773843"/>
            <a:ext cx="5297219" cy="304570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Overwriting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23480" y="5176207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print.default</a:t>
            </a:r>
            <a:r>
              <a:rPr lang="de-DE" dirty="0" smtClean="0"/>
              <a:t> könnte man auch noch überschreiben!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000" y="306000"/>
            <a:ext cx="8532000" cy="461665"/>
          </a:xfrm>
        </p:spPr>
        <p:txBody>
          <a:bodyPr/>
          <a:lstStyle/>
          <a:p>
            <a:r>
              <a:rPr lang="de-DE" dirty="0" smtClean="0"/>
              <a:t>S4 </a:t>
            </a:r>
            <a:r>
              <a:rPr lang="de-DE" dirty="0" err="1" smtClean="0"/>
              <a:t>classes</a:t>
            </a:r>
            <a:r>
              <a:rPr lang="de-DE" dirty="0"/>
              <a:t>: Real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44" y="1192341"/>
            <a:ext cx="6729406" cy="501967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smtClean="0"/>
              <a:t>8_S4classes.Rmd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„</a:t>
            </a:r>
            <a:r>
              <a:rPr lang="de-DE" dirty="0" err="1" smtClean="0"/>
              <a:t>SummarizedExperiment</a:t>
            </a:r>
            <a:r>
              <a:rPr lang="de-DE" dirty="0" smtClean="0"/>
              <a:t>“ </a:t>
            </a:r>
            <a:r>
              <a:rPr lang="de-DE" dirty="0" err="1" smtClean="0"/>
              <a:t>class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65" r="6606" b="21007"/>
          <a:stretch/>
        </p:blipFill>
        <p:spPr>
          <a:xfrm>
            <a:off x="304800" y="1415187"/>
            <a:ext cx="4727544" cy="396519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frames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), e.g. Omics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01162" y="5911690"/>
            <a:ext cx="8369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„</a:t>
            </a:r>
            <a:r>
              <a:rPr lang="de-DE" dirty="0" err="1" smtClean="0"/>
              <a:t>rich</a:t>
            </a:r>
            <a:r>
              <a:rPr lang="de-DE" dirty="0" smtClean="0"/>
              <a:t> </a:t>
            </a:r>
            <a:r>
              <a:rPr lang="de-DE" dirty="0" err="1"/>
              <a:t>data</a:t>
            </a:r>
            <a:r>
              <a:rPr lang="de-DE" dirty="0"/>
              <a:t>“: </a:t>
            </a:r>
            <a:r>
              <a:rPr lang="de-DE" dirty="0" err="1" smtClean="0"/>
              <a:t>data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multiple </a:t>
            </a:r>
            <a:r>
              <a:rPr lang="de-DE" dirty="0" err="1"/>
              <a:t>sources</a:t>
            </a:r>
            <a:r>
              <a:rPr lang="de-DE" dirty="0"/>
              <a:t> </a:t>
            </a:r>
            <a:r>
              <a:rPr lang="de-DE" dirty="0" smtClean="0"/>
              <a:t>e.g.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748" y="1521323"/>
            <a:ext cx="3571720" cy="145226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04800" y="6212701"/>
            <a:ext cx="8488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see</a:t>
            </a:r>
            <a:r>
              <a:rPr lang="de-DE" sz="1200" dirty="0"/>
              <a:t> https://www.bioconductor.org/help/course-materials/2019/BSS2019/04_Practical_CoreApproachesInBioconductor.html</a:t>
            </a:r>
            <a:endParaRPr lang="de-DE" sz="1200" dirty="0" smtClean="0"/>
          </a:p>
        </p:txBody>
      </p:sp>
    </p:spTree>
    <p:extLst>
      <p:ext uri="{BB962C8B-B14F-4D97-AF65-F5344CB8AC3E}">
        <p14:creationId xmlns:p14="http://schemas.microsoft.com/office/powerpoint/2010/main" val="42175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in </a:t>
            </a:r>
            <a:r>
              <a:rPr lang="de-DE" dirty="0" err="1" smtClean="0"/>
              <a:t>Bioconductor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70"/>
          <a:stretch/>
        </p:blipFill>
        <p:spPr>
          <a:xfrm>
            <a:off x="160273" y="1333893"/>
            <a:ext cx="8531225" cy="1809549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on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2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GenomicRanges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3551" y="1200659"/>
            <a:ext cx="4820450" cy="4148492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Representation and manipulation of genomic intervals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21568" y="4764376"/>
            <a:ext cx="356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600" dirty="0" smtClean="0"/>
              <a:t>Collection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genomic</a:t>
            </a:r>
            <a:r>
              <a:rPr lang="de-DE" sz="1600" dirty="0" smtClean="0"/>
              <a:t> </a:t>
            </a:r>
            <a:r>
              <a:rPr lang="de-DE" sz="1600" dirty="0" err="1" smtClean="0"/>
              <a:t>ranges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/>
              <a:t>(</a:t>
            </a:r>
            <a:r>
              <a:rPr lang="de-DE" sz="1600" dirty="0" smtClean="0"/>
              <a:t>e.g. </a:t>
            </a:r>
            <a:r>
              <a:rPr lang="de-DE" sz="1600" dirty="0" err="1" smtClean="0"/>
              <a:t>binding</a:t>
            </a:r>
            <a:r>
              <a:rPr lang="de-DE" sz="1600" dirty="0" smtClean="0"/>
              <a:t> </a:t>
            </a:r>
            <a:r>
              <a:rPr lang="de-DE" sz="1600" dirty="0" err="1" smtClean="0"/>
              <a:t>sites</a:t>
            </a:r>
            <a:r>
              <a:rPr lang="de-DE" sz="1600" dirty="0" smtClean="0"/>
              <a:t>, </a:t>
            </a:r>
            <a:r>
              <a:rPr lang="de-DE" sz="1600" dirty="0" err="1" smtClean="0"/>
              <a:t>transcripts</a:t>
            </a:r>
            <a:r>
              <a:rPr lang="de-DE" sz="1600" dirty="0" smtClean="0"/>
              <a:t>, </a:t>
            </a:r>
            <a:r>
              <a:rPr lang="de-DE" sz="1600" dirty="0" err="1" smtClean="0"/>
              <a:t>exons</a:t>
            </a:r>
            <a:r>
              <a:rPr lang="de-DE" sz="1600" dirty="0" smtClean="0"/>
              <a:t>)</a:t>
            </a:r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600" dirty="0" smtClean="0"/>
              <a:t>Implementation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interval</a:t>
            </a:r>
            <a:r>
              <a:rPr lang="de-DE" sz="1600" dirty="0" smtClean="0"/>
              <a:t> </a:t>
            </a:r>
            <a:r>
              <a:rPr lang="de-DE" sz="1600" dirty="0" err="1" smtClean="0"/>
              <a:t>operations</a:t>
            </a:r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600" dirty="0" err="1" smtClean="0"/>
              <a:t>Compuationally</a:t>
            </a:r>
            <a:r>
              <a:rPr lang="de-DE" sz="1600" dirty="0" smtClean="0"/>
              <a:t> </a:t>
            </a:r>
            <a:r>
              <a:rPr lang="de-DE" sz="1600" dirty="0" err="1" smtClean="0"/>
              <a:t>efficient</a:t>
            </a:r>
            <a:r>
              <a:rPr lang="de-DE" sz="1600" dirty="0" smtClean="0"/>
              <a:t> </a:t>
            </a:r>
            <a:r>
              <a:rPr lang="de-DE" sz="1600" dirty="0" err="1" smtClean="0"/>
              <a:t>storage</a:t>
            </a:r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8" y="1200659"/>
            <a:ext cx="4121475" cy="3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000" y="306000"/>
            <a:ext cx="8532000" cy="461665"/>
          </a:xfrm>
        </p:spPr>
        <p:txBody>
          <a:bodyPr/>
          <a:lstStyle/>
          <a:p>
            <a:r>
              <a:rPr lang="de-DE" dirty="0" err="1"/>
              <a:t>Rle</a:t>
            </a:r>
            <a:r>
              <a:rPr lang="de-DE" dirty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37"/>
          <a:stretch/>
        </p:blipFill>
        <p:spPr>
          <a:xfrm>
            <a:off x="280660" y="2180949"/>
            <a:ext cx="3199975" cy="273041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Rle</a:t>
            </a:r>
            <a:r>
              <a:rPr lang="de-DE" dirty="0"/>
              <a:t> =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run-length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24103" y="1553131"/>
            <a:ext cx="8319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Rle</a:t>
            </a:r>
            <a:r>
              <a:rPr lang="de-DE" dirty="0"/>
              <a:t>(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nrepeat</a:t>
            </a:r>
            <a:r>
              <a:rPr lang="de-DE" dirty="0"/>
              <a:t>) </a:t>
            </a:r>
            <a:r>
              <a:rPr lang="de-DE" dirty="0" smtClean="0"/>
              <a:t> #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repeated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57094" y="5334902"/>
            <a:ext cx="59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sparse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storing</a:t>
            </a:r>
            <a:r>
              <a:rPr lang="de-DE" dirty="0" smtClean="0"/>
              <a:t> </a:t>
            </a:r>
            <a:r>
              <a:rPr lang="de-DE" dirty="0" err="1" smtClean="0"/>
              <a:t>interval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044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Making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"/>
          <a:stretch/>
        </p:blipFill>
        <p:spPr>
          <a:xfrm>
            <a:off x="311522" y="1305791"/>
            <a:ext cx="8520956" cy="455296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1: Create a </a:t>
            </a:r>
            <a:r>
              <a:rPr lang="de-DE" dirty="0" err="1" smtClean="0"/>
              <a:t>project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59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49" y="4290931"/>
            <a:ext cx="5091143" cy="2003073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4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52" y="1135111"/>
            <a:ext cx="5433054" cy="45652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furniture</a:t>
            </a:r>
            <a:r>
              <a:rPr lang="de-DE" dirty="0" smtClean="0"/>
              <a:t> </a:t>
            </a:r>
            <a:r>
              <a:rPr lang="de-DE" dirty="0" err="1" smtClean="0"/>
              <a:t>construction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1236"/>
          <a:stretch/>
        </p:blipFill>
        <p:spPr>
          <a:xfrm>
            <a:off x="1714351" y="3919780"/>
            <a:ext cx="1506619" cy="106556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8" y="5038992"/>
            <a:ext cx="1540283" cy="401814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6"/>
          <a:stretch/>
        </p:blipFill>
        <p:spPr>
          <a:xfrm>
            <a:off x="1400739" y="1220342"/>
            <a:ext cx="1332792" cy="140801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272" b="49554"/>
          <a:stretch/>
        </p:blipFill>
        <p:spPr>
          <a:xfrm>
            <a:off x="236318" y="3959568"/>
            <a:ext cx="1506619" cy="834159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4" b="36607"/>
          <a:stretch/>
        </p:blipFill>
        <p:spPr>
          <a:xfrm>
            <a:off x="1006459" y="5440806"/>
            <a:ext cx="2129140" cy="476055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167038" y="2785641"/>
            <a:ext cx="3740832" cy="1020442"/>
            <a:chOff x="167038" y="2785641"/>
            <a:chExt cx="3740832" cy="10204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38" y="2785641"/>
              <a:ext cx="1386611" cy="78241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5087" y="2785641"/>
              <a:ext cx="1382783" cy="789447"/>
            </a:xfrm>
            <a:prstGeom prst="rect">
              <a:avLst/>
            </a:prstGeom>
          </p:spPr>
        </p:pic>
        <p:sp>
          <p:nvSpPr>
            <p:cNvPr id="3" name="Pfeil nach links und rechts 2"/>
            <p:cNvSpPr/>
            <p:nvPr/>
          </p:nvSpPr>
          <p:spPr>
            <a:xfrm>
              <a:off x="1714351" y="3034881"/>
              <a:ext cx="637331" cy="202676"/>
            </a:xfrm>
            <a:prstGeom prst="leftRigh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70836" y="3529084"/>
              <a:ext cx="899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 smtClean="0"/>
                <a:t>low</a:t>
              </a:r>
              <a:r>
                <a:rPr lang="de-DE" sz="1200" dirty="0" smtClean="0"/>
                <a:t> </a:t>
              </a:r>
              <a:r>
                <a:rPr lang="de-DE" sz="1200" dirty="0" err="1" smtClean="0"/>
                <a:t>quality</a:t>
              </a:r>
              <a:endParaRPr lang="de-DE" sz="1200" dirty="0" smtClean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796398" y="3525819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high </a:t>
              </a:r>
              <a:r>
                <a:rPr lang="de-DE" sz="1200" dirty="0" err="1" smtClean="0"/>
                <a:t>quality</a:t>
              </a:r>
              <a:endParaRPr lang="de-DE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247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: </a:t>
            </a:r>
            <a:r>
              <a:rPr lang="de-DE" dirty="0" err="1" smtClean="0"/>
              <a:t>loading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306388" y="1302643"/>
            <a:ext cx="8531225" cy="4570256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2: The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loaded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3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: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"/>
          <a:stretch/>
        </p:blipFill>
        <p:spPr>
          <a:xfrm>
            <a:off x="306388" y="1302643"/>
            <a:ext cx="8531225" cy="4584396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3: Check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20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: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loading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4: </a:t>
            </a:r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Restart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410163"/>
            <a:ext cx="8531225" cy="45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installation</a:t>
            </a:r>
            <a:r>
              <a:rPr lang="de-DE" dirty="0" smtClean="0"/>
              <a:t> </a:t>
            </a:r>
            <a:r>
              <a:rPr lang="de-DE" dirty="0" err="1" smtClean="0"/>
              <a:t>zip</a:t>
            </a:r>
            <a:r>
              <a:rPr lang="de-DE" dirty="0" smtClean="0"/>
              <a:t>-file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"/>
          <a:stretch/>
        </p:blipFill>
        <p:spPr>
          <a:xfrm>
            <a:off x="306388" y="1302643"/>
            <a:ext cx="8531225" cy="4541976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62" y="5156906"/>
            <a:ext cx="4655625" cy="1201845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16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Hands-on: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means</a:t>
            </a:r>
            <a:r>
              <a:rPr lang="de-DE" dirty="0" smtClean="0"/>
              <a:t> „</a:t>
            </a:r>
            <a:r>
              <a:rPr lang="de-DE" dirty="0" err="1" smtClean="0"/>
              <a:t>debugging</a:t>
            </a:r>
            <a:r>
              <a:rPr lang="de-DE" dirty="0" smtClean="0"/>
              <a:t>“?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Debugging </a:t>
            </a:r>
            <a:r>
              <a:rPr lang="de-DE" dirty="0" err="1" smtClean="0"/>
              <a:t>means</a:t>
            </a:r>
            <a:r>
              <a:rPr lang="de-DE" dirty="0" smtClean="0"/>
              <a:t> </a:t>
            </a:r>
            <a:r>
              <a:rPr lang="de-DE" dirty="0" err="1" smtClean="0"/>
              <a:t>stopping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at a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The variables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checked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Additional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performed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valuable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errors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bugs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Standard </a:t>
            </a:r>
            <a:r>
              <a:rPr lang="de-DE" dirty="0" err="1" smtClean="0"/>
              <a:t>debugging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markdown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0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</a:t>
            </a:r>
            <a:r>
              <a:rPr lang="de-DE" dirty="0" err="1" smtClean="0"/>
              <a:t>example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59" y="3450123"/>
            <a:ext cx="4377867" cy="1375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an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occurs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9" y="4954364"/>
            <a:ext cx="5501840" cy="1462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b="15990"/>
          <a:stretch/>
        </p:blipFill>
        <p:spPr>
          <a:xfrm>
            <a:off x="407059" y="1142592"/>
            <a:ext cx="4707220" cy="2179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71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80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2576" t="21970" r="28433" b="17165"/>
          <a:stretch/>
        </p:blipFill>
        <p:spPr>
          <a:xfrm>
            <a:off x="4499807" y="848065"/>
            <a:ext cx="2421375" cy="169217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A quick </a:t>
            </a:r>
            <a:r>
              <a:rPr lang="de-DE" dirty="0" err="1" smtClean="0"/>
              <a:t>review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69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 rotWithShape="1">
          <a:blip r:embed="rId3"/>
          <a:srcRect b="4566"/>
          <a:stretch/>
        </p:blipFill>
        <p:spPr>
          <a:xfrm>
            <a:off x="209126" y="1101613"/>
            <a:ext cx="2266815" cy="1216859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/>
        </p:nvPicPr>
        <p:blipFill rotWithShape="1">
          <a:blip r:embed="rId4"/>
          <a:srcRect r="52044" b="4271"/>
          <a:stretch/>
        </p:blipFill>
        <p:spPr>
          <a:xfrm>
            <a:off x="2763554" y="836514"/>
            <a:ext cx="1519591" cy="170628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l="1095" t="31577" r="-1"/>
          <a:stretch/>
        </p:blipFill>
        <p:spPr>
          <a:xfrm>
            <a:off x="6824995" y="409057"/>
            <a:ext cx="2145167" cy="12983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Inhaltsplatzhalter 8"/>
          <p:cNvPicPr>
            <a:picLocks noChangeAspect="1"/>
          </p:cNvPicPr>
          <p:nvPr/>
        </p:nvPicPr>
        <p:blipFill rotWithShape="1">
          <a:blip r:embed="rId6"/>
          <a:srcRect t="12411" r="52265" b="70070"/>
          <a:stretch/>
        </p:blipFill>
        <p:spPr>
          <a:xfrm>
            <a:off x="7137844" y="1978733"/>
            <a:ext cx="1393064" cy="67947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26" y="2601194"/>
            <a:ext cx="2226810" cy="1690545"/>
          </a:xfrm>
          <a:prstGeom prst="rect">
            <a:avLst/>
          </a:prstGeom>
        </p:spPr>
      </p:pic>
      <p:pic>
        <p:nvPicPr>
          <p:cNvPr id="14" name="Inhaltsplatzhalter 5"/>
          <p:cNvPicPr>
            <a:picLocks noChangeAspect="1"/>
          </p:cNvPicPr>
          <p:nvPr/>
        </p:nvPicPr>
        <p:blipFill rotWithShape="1">
          <a:blip r:embed="rId8"/>
          <a:srcRect l="62937" b="36621"/>
          <a:stretch/>
        </p:blipFill>
        <p:spPr>
          <a:xfrm>
            <a:off x="3268652" y="2610964"/>
            <a:ext cx="1826023" cy="1975415"/>
          </a:xfrm>
          <a:prstGeom prst="rect">
            <a:avLst/>
          </a:prstGeom>
        </p:spPr>
      </p:pic>
      <p:pic>
        <p:nvPicPr>
          <p:cNvPr id="15" name="Inhaltsplatzhalter 8"/>
          <p:cNvPicPr>
            <a:picLocks noChangeAspect="1"/>
          </p:cNvPicPr>
          <p:nvPr/>
        </p:nvPicPr>
        <p:blipFill rotWithShape="1">
          <a:blip r:embed="rId9"/>
          <a:srcRect r="52706" b="64684"/>
          <a:stretch/>
        </p:blipFill>
        <p:spPr>
          <a:xfrm>
            <a:off x="5778509" y="3095267"/>
            <a:ext cx="1991118" cy="1479195"/>
          </a:xfrm>
          <a:prstGeom prst="rect">
            <a:avLst/>
          </a:prstGeom>
        </p:spPr>
      </p:pic>
      <p:pic>
        <p:nvPicPr>
          <p:cNvPr id="16" name="Inhaltsplatzhalter 5"/>
          <p:cNvPicPr>
            <a:picLocks noChangeAspect="1"/>
          </p:cNvPicPr>
          <p:nvPr/>
        </p:nvPicPr>
        <p:blipFill rotWithShape="1">
          <a:blip r:embed="rId10"/>
          <a:srcRect l="14465" r="6606" b="21007"/>
          <a:stretch/>
        </p:blipFill>
        <p:spPr>
          <a:xfrm>
            <a:off x="579878" y="4621596"/>
            <a:ext cx="2004940" cy="168163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11"/>
          <a:srcRect l="38116" t="10484" r="1889"/>
          <a:stretch/>
        </p:blipFill>
        <p:spPr>
          <a:xfrm>
            <a:off x="3268652" y="4574462"/>
            <a:ext cx="2053159" cy="184545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12"/>
          <a:srcRect b="15990"/>
          <a:stretch/>
        </p:blipFill>
        <p:spPr>
          <a:xfrm>
            <a:off x="5887620" y="4696052"/>
            <a:ext cx="2915217" cy="1349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47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09" y="1321011"/>
            <a:ext cx="5320282" cy="44704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 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06000" y="4939646"/>
            <a:ext cx="292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Programming</a:t>
            </a:r>
            <a:r>
              <a:rPr lang="de-DE" sz="1600" dirty="0" smtClean="0"/>
              <a:t> </a:t>
            </a:r>
            <a:r>
              <a:rPr lang="de-DE" sz="1600" dirty="0" err="1" smtClean="0"/>
              <a:t>environment</a:t>
            </a:r>
            <a:endParaRPr lang="de-DE" sz="1600" dirty="0" smtClean="0"/>
          </a:p>
          <a:p>
            <a:r>
              <a:rPr lang="de-DE" sz="1600" dirty="0" smtClean="0"/>
              <a:t>R </a:t>
            </a:r>
            <a:r>
              <a:rPr lang="de-DE" sz="1600" dirty="0" err="1" smtClean="0"/>
              <a:t>syntax</a:t>
            </a:r>
            <a:endParaRPr lang="de-DE" sz="1600" dirty="0" smtClean="0"/>
          </a:p>
        </p:txBody>
      </p:sp>
      <p:sp>
        <p:nvSpPr>
          <p:cNvPr id="28" name="Textfeld 27"/>
          <p:cNvSpPr txBox="1"/>
          <p:nvPr/>
        </p:nvSpPr>
        <p:spPr>
          <a:xfrm>
            <a:off x="833378" y="4013495"/>
            <a:ext cx="292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Usage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 </a:t>
            </a:r>
            <a:r>
              <a:rPr lang="de-DE" sz="1600" dirty="0" err="1" smtClean="0"/>
              <a:t>approaches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packages</a:t>
            </a:r>
            <a:endParaRPr lang="de-DE" sz="1600" dirty="0" smtClean="0"/>
          </a:p>
        </p:txBody>
      </p:sp>
      <p:sp>
        <p:nvSpPr>
          <p:cNvPr id="29" name="Textfeld 28"/>
          <p:cNvSpPr txBox="1"/>
          <p:nvPr/>
        </p:nvSpPr>
        <p:spPr>
          <a:xfrm>
            <a:off x="1436168" y="3059920"/>
            <a:ext cx="292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Selecting</a:t>
            </a:r>
            <a:r>
              <a:rPr lang="de-DE" sz="1600" dirty="0" smtClean="0"/>
              <a:t> </a:t>
            </a:r>
            <a:r>
              <a:rPr lang="de-DE" sz="1600" dirty="0" err="1" smtClean="0"/>
              <a:t>approprate</a:t>
            </a:r>
            <a:endParaRPr lang="de-DE" sz="1600" dirty="0" smtClean="0"/>
          </a:p>
          <a:p>
            <a:r>
              <a:rPr lang="de-DE" sz="1600" dirty="0" err="1" smtClean="0"/>
              <a:t>approaches</a:t>
            </a:r>
            <a:r>
              <a:rPr lang="de-DE" sz="1600" dirty="0" smtClean="0"/>
              <a:t> &amp; </a:t>
            </a:r>
            <a:r>
              <a:rPr lang="de-DE" sz="1600" dirty="0" err="1" smtClean="0"/>
              <a:t>parameters</a:t>
            </a:r>
            <a:endParaRPr lang="de-DE" sz="1600" dirty="0" smtClean="0"/>
          </a:p>
        </p:txBody>
      </p:sp>
      <p:sp>
        <p:nvSpPr>
          <p:cNvPr id="30" name="Textfeld 29"/>
          <p:cNvSpPr txBox="1"/>
          <p:nvPr/>
        </p:nvSpPr>
        <p:spPr>
          <a:xfrm>
            <a:off x="2114371" y="1934582"/>
            <a:ext cx="292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Own</a:t>
            </a:r>
            <a:r>
              <a:rPr lang="de-DE" sz="1600" dirty="0" smtClean="0"/>
              <a:t> </a:t>
            </a:r>
            <a:r>
              <a:rPr lang="de-DE" sz="1600" dirty="0" err="1" smtClean="0"/>
              <a:t>approaches</a:t>
            </a:r>
            <a:endParaRPr lang="de-DE" sz="1600" dirty="0" smtClean="0"/>
          </a:p>
          <a:p>
            <a:r>
              <a:rPr lang="de-DE" sz="1600" dirty="0" err="1" smtClean="0"/>
              <a:t>Recognizing</a:t>
            </a:r>
            <a:r>
              <a:rPr lang="de-DE" sz="1600" dirty="0" smtClean="0"/>
              <a:t> </a:t>
            </a:r>
            <a:r>
              <a:rPr lang="de-DE" sz="1600" dirty="0" err="1" smtClean="0"/>
              <a:t>issues</a:t>
            </a:r>
            <a:r>
              <a:rPr lang="de-DE" sz="1600" dirty="0" smtClean="0"/>
              <a:t>/</a:t>
            </a:r>
            <a:r>
              <a:rPr lang="de-DE" sz="1600" dirty="0" err="1" smtClean="0"/>
              <a:t>errors</a:t>
            </a:r>
            <a:endParaRPr lang="de-DE" sz="1600" dirty="0" smtClean="0"/>
          </a:p>
        </p:txBody>
      </p:sp>
      <p:sp>
        <p:nvSpPr>
          <p:cNvPr id="31" name="Textfeld 30"/>
          <p:cNvSpPr txBox="1"/>
          <p:nvPr/>
        </p:nvSpPr>
        <p:spPr>
          <a:xfrm>
            <a:off x="6667519" y="3175053"/>
            <a:ext cx="292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Tests &amp; </a:t>
            </a:r>
            <a:r>
              <a:rPr lang="de-DE" sz="1600" dirty="0" err="1" smtClean="0"/>
              <a:t>validations</a:t>
            </a:r>
            <a:endParaRPr lang="de-DE" sz="1600" dirty="0" smtClean="0"/>
          </a:p>
        </p:txBody>
      </p:sp>
      <p:sp>
        <p:nvSpPr>
          <p:cNvPr id="32" name="Textfeld 31"/>
          <p:cNvSpPr txBox="1"/>
          <p:nvPr/>
        </p:nvSpPr>
        <p:spPr>
          <a:xfrm>
            <a:off x="5789951" y="1951533"/>
            <a:ext cx="3541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Recognizing</a:t>
            </a:r>
            <a:r>
              <a:rPr lang="de-DE" sz="1600" dirty="0" smtClean="0"/>
              <a:t> </a:t>
            </a:r>
            <a:r>
              <a:rPr lang="de-DE" sz="1600" dirty="0" err="1" smtClean="0"/>
              <a:t>suboptimality</a:t>
            </a:r>
            <a:r>
              <a:rPr lang="de-DE" sz="1600" dirty="0" smtClean="0"/>
              <a:t> &amp; </a:t>
            </a:r>
            <a:r>
              <a:rPr lang="de-DE" sz="1600" dirty="0" err="1" smtClean="0"/>
              <a:t>issues</a:t>
            </a:r>
            <a:r>
              <a:rPr lang="de-DE" sz="1600" dirty="0" smtClean="0"/>
              <a:t> </a:t>
            </a:r>
            <a:r>
              <a:rPr lang="de-DE" sz="1600" dirty="0" err="1" smtClean="0"/>
              <a:t>Successful</a:t>
            </a:r>
            <a:r>
              <a:rPr lang="de-DE" sz="1600" dirty="0" smtClean="0"/>
              <a:t> </a:t>
            </a:r>
            <a:r>
              <a:rPr lang="de-DE" sz="1600" dirty="0" err="1" smtClean="0"/>
              <a:t>improvements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76942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last </a:t>
            </a:r>
            <a:r>
              <a:rPr lang="de-DE" dirty="0" err="1" smtClean="0"/>
              <a:t>hint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98" y="1192213"/>
            <a:ext cx="2442004" cy="5019675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One</a:t>
            </a:r>
            <a:r>
              <a:rPr lang="de-DE" dirty="0" smtClean="0"/>
              <a:t> R </a:t>
            </a:r>
            <a:r>
              <a:rPr lang="de-DE" dirty="0" err="1"/>
              <a:t>t</a:t>
            </a:r>
            <a:r>
              <a:rPr lang="de-DE" dirty="0" err="1" smtClean="0"/>
              <a:t>ip</a:t>
            </a:r>
            <a:r>
              <a:rPr lang="de-DE" dirty="0" smtClean="0"/>
              <a:t> a </a:t>
            </a:r>
            <a:r>
              <a:rPr lang="de-DE" dirty="0" err="1" smtClean="0"/>
              <a:t>day</a:t>
            </a:r>
            <a:r>
              <a:rPr lang="de-DE" dirty="0" smtClean="0"/>
              <a:t>“ on Twitter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70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5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06000" y="2826470"/>
            <a:ext cx="8532000" cy="1661993"/>
          </a:xfrm>
        </p:spPr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71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599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40" y="1316177"/>
            <a:ext cx="8531225" cy="231250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http://www.stat.umn.edu/geyer/3701/notes/generic.html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72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28683"/>
            <a:ext cx="3848993" cy="206358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342534" y="3530864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</a:t>
            </a:r>
            <a:r>
              <a:rPr lang="de-DE" dirty="0" err="1" smtClean="0"/>
              <a:t>getAnywhere</a:t>
            </a:r>
            <a:r>
              <a:rPr lang="de-DE" dirty="0" smtClean="0"/>
              <a:t> kann </a:t>
            </a:r>
          </a:p>
          <a:p>
            <a:r>
              <a:rPr lang="de-DE" dirty="0" smtClean="0"/>
              <a:t>man den Code auch sehen: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5" y="5052251"/>
            <a:ext cx="4176104" cy="125950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04800" y="476996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Oder bei bekanntem Package: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5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2044809"/>
            <a:ext cx="8531225" cy="331448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73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6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74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349711" y="291288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not </a:t>
            </a:r>
            <a:r>
              <a:rPr lang="de-DE" dirty="0" err="1" smtClean="0"/>
              <a:t>intended</a:t>
            </a:r>
            <a:endParaRPr lang="de-DE" dirty="0" smtClean="0"/>
          </a:p>
          <a:p>
            <a:r>
              <a:rPr lang="de-DE" dirty="0" smtClean="0"/>
              <a:t>=&gt; S4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60" y="1914429"/>
            <a:ext cx="3436098" cy="34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75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2699007"/>
            <a:ext cx="8531225" cy="20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0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Tibbles</a:t>
            </a:r>
            <a:r>
              <a:rPr lang="de-DE" dirty="0" smtClean="0"/>
              <a:t> vs. </a:t>
            </a:r>
            <a:r>
              <a:rPr lang="de-DE" dirty="0" err="1" smtClean="0"/>
              <a:t>data.frames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Printing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Column</a:t>
            </a:r>
            <a:r>
              <a:rPr lang="de-DE" dirty="0" smtClean="0"/>
              <a:t> </a:t>
            </a:r>
            <a:r>
              <a:rPr lang="de-DE" dirty="0" err="1" smtClean="0"/>
              <a:t>names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Tibble</a:t>
            </a:r>
            <a:r>
              <a:rPr lang="de-DE" dirty="0" smtClean="0"/>
              <a:t>: </a:t>
            </a:r>
            <a:r>
              <a:rPr lang="de-DE" dirty="0" err="1" smtClean="0"/>
              <a:t>Nothing</a:t>
            </a:r>
            <a:r>
              <a:rPr lang="de-DE" dirty="0" smtClean="0"/>
              <a:t> </a:t>
            </a:r>
            <a:r>
              <a:rPr lang="de-DE" dirty="0" err="1" smtClean="0"/>
              <a:t>converted</a:t>
            </a:r>
            <a:r>
              <a:rPr lang="de-DE" dirty="0" smtClean="0"/>
              <a:t>/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library</a:t>
            </a:r>
            <a:r>
              <a:rPr lang="de-DE" dirty="0" smtClean="0"/>
              <a:t>(</a:t>
            </a:r>
            <a:r>
              <a:rPr lang="de-DE" dirty="0" err="1" smtClean="0"/>
              <a:t>tidyverse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76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2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3462834"/>
            <a:ext cx="8531225" cy="47843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77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3" y="4539984"/>
            <a:ext cx="8474934" cy="142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2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3232462"/>
            <a:ext cx="8531225" cy="93917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06000" y="768350"/>
            <a:ext cx="8532000" cy="276999"/>
          </a:xfrm>
        </p:spPr>
        <p:txBody>
          <a:bodyPr/>
          <a:lstStyle/>
          <a:p>
            <a:r>
              <a:rPr lang="de-DE" dirty="0"/>
              <a:t>https://</a:t>
            </a:r>
            <a:r>
              <a:rPr lang="de-DE" dirty="0" smtClean="0"/>
              <a:t>cran.r-project.org/doc/manuals/r-patched/R-ints.pdf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180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8988"/>
            <a:ext cx="7315200" cy="3286125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79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069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The larger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pyramid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8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1545101" y="4036246"/>
            <a:ext cx="7571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Basic </a:t>
            </a:r>
            <a:r>
              <a:rPr lang="de-DE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skills</a:t>
            </a:r>
            <a:r>
              <a:rPr lang="de-DE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in R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rgbClr val="000000"/>
                </a:solidFill>
              </a:rPr>
              <a:t>We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intend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to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expand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skills</a:t>
            </a:r>
            <a:endParaRPr lang="de-DE" b="1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rgbClr val="000000"/>
                </a:solidFill>
              </a:rPr>
              <a:t>Give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ideas</a:t>
            </a:r>
            <a:r>
              <a:rPr lang="de-DE" b="1" dirty="0" smtClean="0">
                <a:solidFill>
                  <a:srgbClr val="000000"/>
                </a:solidFill>
              </a:rPr>
              <a:t> (</a:t>
            </a:r>
            <a:r>
              <a:rPr lang="de-DE" b="1" dirty="0" err="1" smtClean="0">
                <a:solidFill>
                  <a:srgbClr val="000000"/>
                </a:solidFill>
              </a:rPr>
              <a:t>important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and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forthcoming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topics</a:t>
            </a:r>
            <a:r>
              <a:rPr lang="de-DE" b="1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rgbClr val="000000"/>
                </a:solidFill>
              </a:rPr>
              <a:t>Most </a:t>
            </a:r>
            <a:r>
              <a:rPr lang="de-DE" b="1" dirty="0" err="1" smtClean="0">
                <a:solidFill>
                  <a:srgbClr val="000000"/>
                </a:solidFill>
              </a:rPr>
              <a:t>valuable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statistical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approaches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for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bioinformatic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  <a:r>
              <a:rPr lang="de-DE" b="1" dirty="0" err="1" smtClean="0">
                <a:solidFill>
                  <a:srgbClr val="000000"/>
                </a:solidFill>
              </a:rPr>
              <a:t>analyses</a:t>
            </a:r>
            <a:endParaRPr lang="de-DE" b="1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Gain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 &amp;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expertise</a:t>
            </a:r>
            <a:endParaRPr lang="de-DE" dirty="0" smtClean="0"/>
          </a:p>
        </p:txBody>
      </p:sp>
      <p:sp>
        <p:nvSpPr>
          <p:cNvPr id="24" name="Geschweifte Klammer rechts 23"/>
          <p:cNvSpPr/>
          <p:nvPr/>
        </p:nvSpPr>
        <p:spPr>
          <a:xfrm flipH="1">
            <a:off x="1234123" y="4270342"/>
            <a:ext cx="260023" cy="860216"/>
          </a:xfrm>
          <a:prstGeom prst="rightBrace">
            <a:avLst>
              <a:gd name="adj1" fmla="val 4052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306000" y="445174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course</a:t>
            </a:r>
            <a:endParaRPr lang="de-DE" dirty="0" smtClean="0"/>
          </a:p>
        </p:txBody>
      </p:sp>
      <p:sp>
        <p:nvSpPr>
          <p:cNvPr id="26" name="Pfeil nach rechts 25"/>
          <p:cNvSpPr/>
          <p:nvPr/>
        </p:nvSpPr>
        <p:spPr>
          <a:xfrm>
            <a:off x="726157" y="3294614"/>
            <a:ext cx="6178977" cy="47616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</a:rPr>
              <a:t>Primary </a:t>
            </a:r>
            <a:r>
              <a:rPr lang="de-DE" sz="1400" dirty="0" err="1" smtClean="0">
                <a:solidFill>
                  <a:schemeClr val="bg1"/>
                </a:solidFill>
              </a:rPr>
              <a:t>goal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7" name="Pfeil nach rechts 26"/>
          <p:cNvSpPr/>
          <p:nvPr/>
        </p:nvSpPr>
        <p:spPr>
          <a:xfrm rot="16200000">
            <a:off x="-562835" y="1934618"/>
            <a:ext cx="2101822" cy="476163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Secondary</a:t>
            </a:r>
            <a:r>
              <a:rPr lang="de-DE" sz="1400" dirty="0" smtClean="0">
                <a:solidFill>
                  <a:schemeClr val="bg1"/>
                </a:solidFill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</a:rPr>
              <a:t>goal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6" y="2038495"/>
            <a:ext cx="1426350" cy="119852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99" y="1393916"/>
            <a:ext cx="2193455" cy="184310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54" y="408802"/>
            <a:ext cx="3382652" cy="28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to R and Bioconductor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smtClean="0"/>
              <a:t>The R </a:t>
            </a:r>
            <a:r>
              <a:rPr lang="de-DE" sz="2000" dirty="0" err="1" smtClean="0"/>
              <a:t>programming</a:t>
            </a:r>
            <a:r>
              <a:rPr lang="de-DE" sz="2000" dirty="0" smtClean="0"/>
              <a:t> </a:t>
            </a:r>
            <a:r>
              <a:rPr lang="de-DE" sz="2000" dirty="0" err="1" smtClean="0"/>
              <a:t>environment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smtClean="0"/>
              <a:t>The </a:t>
            </a:r>
            <a:r>
              <a:rPr lang="de-DE" sz="2000" dirty="0" err="1" smtClean="0"/>
              <a:t>most</a:t>
            </a:r>
            <a:r>
              <a:rPr lang="de-DE" sz="2000" dirty="0" smtClean="0"/>
              <a:t> </a:t>
            </a:r>
            <a:r>
              <a:rPr lang="de-DE" sz="2000" dirty="0" err="1" smtClean="0"/>
              <a:t>important</a:t>
            </a:r>
            <a:r>
              <a:rPr lang="de-DE" sz="2000" dirty="0" smtClean="0"/>
              <a:t> </a:t>
            </a:r>
            <a:r>
              <a:rPr lang="de-DE" sz="2000" dirty="0" err="1" smtClean="0"/>
              <a:t>commands</a:t>
            </a:r>
            <a:endParaRPr lang="de-DE" sz="2000" dirty="0" smtClean="0"/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sz="1800" dirty="0" err="1" smtClean="0"/>
              <a:t>Recap</a:t>
            </a:r>
            <a:r>
              <a:rPr lang="de-DE" sz="1800" dirty="0" smtClean="0"/>
              <a:t>: </a:t>
            </a:r>
            <a:r>
              <a:rPr lang="de-DE" sz="1800" dirty="0" err="1" smtClean="0"/>
              <a:t>arrays</a:t>
            </a:r>
            <a:r>
              <a:rPr lang="de-DE" sz="1800" dirty="0" smtClean="0"/>
              <a:t>, </a:t>
            </a:r>
            <a:r>
              <a:rPr lang="de-DE" sz="1800" dirty="0" err="1" smtClean="0"/>
              <a:t>matrices</a:t>
            </a:r>
            <a:r>
              <a:rPr lang="de-DE" sz="1800" dirty="0" smtClean="0"/>
              <a:t>, </a:t>
            </a:r>
            <a:r>
              <a:rPr lang="de-DE" sz="1800" dirty="0" err="1" smtClean="0"/>
              <a:t>indices</a:t>
            </a:r>
            <a:endParaRPr lang="de-DE" sz="1800" dirty="0" smtClean="0"/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sz="1800" dirty="0" err="1"/>
              <a:t>Recap</a:t>
            </a:r>
            <a:r>
              <a:rPr lang="de-DE" sz="1800" dirty="0"/>
              <a:t>: </a:t>
            </a:r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 smtClean="0"/>
              <a:t>functions</a:t>
            </a:r>
            <a:endParaRPr lang="de-DE" sz="1800" dirty="0" smtClean="0"/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sz="1800" dirty="0" smtClean="0"/>
              <a:t>Pipe </a:t>
            </a:r>
            <a:r>
              <a:rPr lang="de-DE" sz="1800" dirty="0" err="1" smtClean="0"/>
              <a:t>operator</a:t>
            </a:r>
            <a:endParaRPr lang="de-DE" sz="1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err="1" smtClean="0"/>
              <a:t>Markdown</a:t>
            </a:r>
            <a:r>
              <a:rPr lang="de-DE" sz="2000" dirty="0" smtClean="0"/>
              <a:t> </a:t>
            </a:r>
            <a:r>
              <a:rPr lang="de-DE" sz="2000" dirty="0" err="1" smtClean="0"/>
              <a:t>files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err="1" smtClean="0"/>
              <a:t>Repositories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R </a:t>
            </a:r>
            <a:r>
              <a:rPr lang="de-DE" sz="2000" dirty="0" err="1" smtClean="0"/>
              <a:t>packages</a:t>
            </a:r>
            <a:r>
              <a:rPr lang="de-DE" sz="20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err="1" smtClean="0"/>
              <a:t>Concepts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R </a:t>
            </a:r>
            <a:r>
              <a:rPr lang="de-DE" sz="2000" dirty="0" err="1" smtClean="0"/>
              <a:t>programming</a:t>
            </a:r>
            <a:r>
              <a:rPr lang="de-DE" sz="2000" dirty="0" smtClean="0"/>
              <a:t>:</a:t>
            </a:r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sz="1800" dirty="0" err="1" smtClean="0"/>
              <a:t>Classes</a:t>
            </a:r>
            <a:r>
              <a:rPr lang="de-DE" sz="1800" dirty="0" smtClean="0"/>
              <a:t>, </a:t>
            </a:r>
            <a:r>
              <a:rPr lang="de-DE" sz="1800" dirty="0" err="1" smtClean="0"/>
              <a:t>methods</a:t>
            </a:r>
            <a:r>
              <a:rPr lang="de-DE" sz="1800" dirty="0" smtClean="0"/>
              <a:t>, …</a:t>
            </a:r>
          </a:p>
          <a:p>
            <a:pPr marL="881063" lvl="2" indent="-342900">
              <a:buFont typeface="Wingdings" panose="05000000000000000000" pitchFamily="2" charset="2"/>
              <a:buChar char="Ø"/>
            </a:pPr>
            <a:r>
              <a:rPr lang="de-DE" sz="1800" dirty="0" smtClean="0"/>
              <a:t>The </a:t>
            </a:r>
            <a:r>
              <a:rPr lang="de-DE" sz="1800" dirty="0" err="1" smtClean="0"/>
              <a:t>most</a:t>
            </a:r>
            <a:r>
              <a:rPr lang="de-DE" sz="1800" dirty="0" smtClean="0"/>
              <a:t> </a:t>
            </a:r>
            <a:r>
              <a:rPr lang="de-DE" sz="1800" dirty="0" err="1" smtClean="0"/>
              <a:t>important</a:t>
            </a:r>
            <a:r>
              <a:rPr lang="de-DE" sz="1800" dirty="0" smtClean="0"/>
              <a:t> </a:t>
            </a:r>
            <a:r>
              <a:rPr lang="de-DE" sz="1800" dirty="0" err="1" smtClean="0"/>
              <a:t>Bioconductor</a:t>
            </a:r>
            <a:r>
              <a:rPr lang="de-DE" sz="1800" dirty="0" smtClean="0"/>
              <a:t> </a:t>
            </a:r>
            <a:r>
              <a:rPr lang="de-DE" sz="1800" dirty="0" err="1" smtClean="0"/>
              <a:t>classes</a:t>
            </a:r>
            <a:endParaRPr lang="de-DE" sz="1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smtClean="0"/>
              <a:t>Making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own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smtClean="0"/>
              <a:t>Debugging</a:t>
            </a: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dirty="0" smtClean="0"/>
          </a:p>
          <a:p>
            <a:pPr marL="881063" lvl="2" indent="-342900">
              <a:buFont typeface="Wingdings" panose="05000000000000000000" pitchFamily="2" charset="2"/>
              <a:buChar char="Ø"/>
            </a:pPr>
            <a:endParaRPr lang="de-DE" sz="1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Topics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lesson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DEEE8-3B55-4518-8B2A-6D53AA778E82}" type="slidenum">
              <a:rPr lang="de-DE" smtClean="0"/>
              <a:pPr/>
              <a:t>9</a:t>
            </a:fld>
            <a:r>
              <a:rPr lang="de-DE" smtClean="0"/>
              <a:t> </a:t>
            </a:r>
            <a:r>
              <a:rPr lang="en-US" smtClean="0">
                <a:cs typeface="Calibri" pitchFamily="34" charset="0"/>
              </a:rPr>
              <a:t>· </a:t>
            </a:r>
            <a:fld id="{E704AA1B-59C1-4CB8-80D9-33E6DD8EDA64}" type="datetime4">
              <a:rPr lang="de-DE" smtClean="0">
                <a:cs typeface="Calibri" pitchFamily="34" charset="0"/>
              </a:rPr>
              <a:pPr/>
              <a:t>10. Januar 2021</a:t>
            </a:fld>
            <a:endParaRPr lang="de-DE" dirty="0"/>
          </a:p>
        </p:txBody>
      </p:sp>
      <p:sp>
        <p:nvSpPr>
          <p:cNvPr id="6" name="Textplatzhalter 3"/>
          <p:cNvSpPr txBox="1">
            <a:spLocks/>
          </p:cNvSpPr>
          <p:nvPr/>
        </p:nvSpPr>
        <p:spPr bwMode="auto">
          <a:xfrm>
            <a:off x="304800" y="5620014"/>
            <a:ext cx="853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topics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partly</a:t>
            </a:r>
            <a:r>
              <a:rPr lang="de-DE" dirty="0"/>
              <a:t>)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Symbol" panose="05050102010706020507" pitchFamily="18" charset="2"/>
              </a:rPr>
              <a:t>  </a:t>
            </a:r>
            <a:r>
              <a:rPr lang="de-DE" dirty="0" err="1" smtClean="0">
                <a:sym typeface="Symbol" panose="05050102010706020507" pitchFamily="18" charset="2"/>
              </a:rPr>
              <a:t>are</a:t>
            </a:r>
            <a:r>
              <a:rPr lang="de-DE" dirty="0" smtClean="0">
                <a:sym typeface="Symbol" panose="05050102010706020507" pitchFamily="18" charset="2"/>
              </a:rPr>
              <a:t> </a:t>
            </a:r>
            <a:r>
              <a:rPr lang="de-DE" dirty="0" err="1" smtClean="0">
                <a:sym typeface="Symbol" panose="05050102010706020507" pitchFamily="18" charset="2"/>
              </a:rPr>
              <a:t>sometimes</a:t>
            </a:r>
            <a:r>
              <a:rPr lang="de-DE" dirty="0" smtClean="0">
                <a:sym typeface="Symbol" panose="05050102010706020507" pitchFamily="18" charset="2"/>
              </a:rPr>
              <a:t> </a:t>
            </a:r>
            <a:r>
              <a:rPr lang="de-DE" dirty="0" err="1" smtClean="0">
                <a:sym typeface="Symbol" panose="05050102010706020507" pitchFamily="18" charset="2"/>
              </a:rPr>
              <a:t>partly</a:t>
            </a:r>
            <a:r>
              <a:rPr lang="de-DE" dirty="0" smtClean="0">
                <a:sym typeface="Symbol" panose="05050102010706020507" pitchFamily="18" charset="2"/>
              </a:rPr>
              <a:t> </a:t>
            </a:r>
            <a:r>
              <a:rPr lang="de-DE" dirty="0" err="1" smtClean="0">
                <a:sym typeface="Symbol" panose="05050102010706020507" pitchFamily="18" charset="2"/>
              </a:rPr>
              <a:t>rather</a:t>
            </a:r>
            <a:r>
              <a:rPr lang="de-DE" dirty="0" smtClean="0">
                <a:sym typeface="Symbol" panose="05050102010706020507" pitchFamily="18" charset="2"/>
              </a:rPr>
              <a:t> </a:t>
            </a:r>
            <a:r>
              <a:rPr lang="de-DE" dirty="0" err="1" smtClean="0">
                <a:sym typeface="Symbol" panose="05050102010706020507" pitchFamily="18" charset="2"/>
              </a:rPr>
              <a:t>briefly</a:t>
            </a:r>
            <a:r>
              <a:rPr lang="de-DE" dirty="0" smtClean="0">
                <a:sym typeface="Symbol" panose="05050102010706020507" pitchFamily="18" charset="2"/>
              </a:rPr>
              <a:t> </a:t>
            </a:r>
            <a:r>
              <a:rPr lang="de-DE" dirty="0" err="1" smtClean="0">
                <a:sym typeface="Symbol" panose="05050102010706020507" pitchFamily="18" charset="2"/>
              </a:rPr>
              <a:t>discussed</a:t>
            </a:r>
            <a:endParaRPr lang="de-DE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6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KF_PPT_4zu3_2012 07 25">
  <a:themeElements>
    <a:clrScheme name="UKF_Farben_PPT">
      <a:dk1>
        <a:srgbClr val="4B4B4B"/>
      </a:dk1>
      <a:lt1>
        <a:srgbClr val="FFFFFF"/>
      </a:lt1>
      <a:dk2>
        <a:srgbClr val="C8C8C8"/>
      </a:dk2>
      <a:lt2>
        <a:srgbClr val="FFFFFF"/>
      </a:lt2>
      <a:accent1>
        <a:srgbClr val="C8C8C8"/>
      </a:accent1>
      <a:accent2>
        <a:srgbClr val="767778"/>
      </a:accent2>
      <a:accent3>
        <a:srgbClr val="004B96"/>
      </a:accent3>
      <a:accent4>
        <a:srgbClr val="73AF55"/>
      </a:accent4>
      <a:accent5>
        <a:srgbClr val="F5AF32"/>
      </a:accent5>
      <a:accent6>
        <a:srgbClr val="BE0028"/>
      </a:accent6>
      <a:hlink>
        <a:srgbClr val="BE0028"/>
      </a:hlink>
      <a:folHlink>
        <a:srgbClr val="004B96"/>
      </a:folHlink>
    </a:clrScheme>
    <a:fontScheme name="UKF_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UKF_PPT_4zu3_2012 07 25</Template>
  <TotalTime>0</TotalTime>
  <Words>1800</Words>
  <Application>Microsoft Office PowerPoint</Application>
  <PresentationFormat>Bildschirmpräsentation (4:3)</PresentationFormat>
  <Paragraphs>512</Paragraphs>
  <Slides>79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Courier New</vt:lpstr>
      <vt:lpstr>Symbol</vt:lpstr>
      <vt:lpstr>Wingdings</vt:lpstr>
      <vt:lpstr>UKF_PPT_4zu3_2012 07 25</vt:lpstr>
      <vt:lpstr>Advanced R for Biologists</vt:lpstr>
      <vt:lpstr>Advanced R for Biologists</vt:lpstr>
      <vt:lpstr>Our institute</vt:lpstr>
      <vt:lpstr>Schedule</vt:lpstr>
      <vt:lpstr>What‘s the goal of this course?</vt:lpstr>
      <vt:lpstr>Learning</vt:lpstr>
      <vt:lpstr>Learning R</vt:lpstr>
      <vt:lpstr>Our main goal</vt:lpstr>
      <vt:lpstr>1. Introduction to R and Bioconductor</vt:lpstr>
      <vt:lpstr>R Programming Environment</vt:lpstr>
      <vt:lpstr>Installation of R</vt:lpstr>
      <vt:lpstr>R-Studio</vt:lpstr>
      <vt:lpstr>R from command line</vt:lpstr>
      <vt:lpstr>R from command line</vt:lpstr>
      <vt:lpstr>Getting help</vt:lpstr>
      <vt:lpstr>Syntax of vectors, matrices, …</vt:lpstr>
      <vt:lpstr>Indexing</vt:lpstr>
      <vt:lpstr>Vector operations</vt:lpstr>
      <vt:lpstr>Recycling</vt:lpstr>
      <vt:lpstr>(Important) functions</vt:lpstr>
      <vt:lpstr>Important R commands</vt:lpstr>
      <vt:lpstr>Functions</vt:lpstr>
      <vt:lpstr>Functions</vt:lpstr>
      <vt:lpstr>Some characteristics of functions in R</vt:lpstr>
      <vt:lpstr>What do you expect?</vt:lpstr>
      <vt:lpstr>What do you expect?</vt:lpstr>
      <vt:lpstr>Functions</vt:lpstr>
      <vt:lpstr>Hands-on: function &amp; command line</vt:lpstr>
      <vt:lpstr>Loops</vt:lpstr>
      <vt:lpstr>Hands-on: while loop</vt:lpstr>
      <vt:lpstr>Preventing loops: apply functions</vt:lpstr>
      <vt:lpstr>Hands-on: lappy</vt:lpstr>
      <vt:lpstr>Pipe operator</vt:lpstr>
      <vt:lpstr>Markdown files</vt:lpstr>
      <vt:lpstr>Markdown files</vt:lpstr>
      <vt:lpstr>Hands on: Markdown files, data simulation</vt:lpstr>
      <vt:lpstr>R packages repositories</vt:lpstr>
      <vt:lpstr>R repositories</vt:lpstr>
      <vt:lpstr>Bioconductor</vt:lpstr>
      <vt:lpstr>Installation of packages</vt:lpstr>
      <vt:lpstr>Object oriented programming in R</vt:lpstr>
      <vt:lpstr>Integer, logical, factor</vt:lpstr>
      <vt:lpstr>Common classes in R</vt:lpstr>
      <vt:lpstr>Data frames</vt:lpstr>
      <vt:lpstr>Data frames</vt:lpstr>
      <vt:lpstr>List, data.frame, matrix</vt:lpstr>
      <vt:lpstr>Inspection of recursive objects</vt:lpstr>
      <vt:lpstr>The „class“ attribute</vt:lpstr>
      <vt:lpstr>Overview about the standard classes in R</vt:lpstr>
      <vt:lpstr>Available methods</vt:lpstr>
      <vt:lpstr>Overloading</vt:lpstr>
      <vt:lpstr>Make your own print function</vt:lpstr>
      <vt:lpstr>S4 classes: Real object oriented programming</vt:lpstr>
      <vt:lpstr>The „SummarizedExperiment“ class</vt:lpstr>
      <vt:lpstr>The most important classes in Bioconductor</vt:lpstr>
      <vt:lpstr>GenomicRanges</vt:lpstr>
      <vt:lpstr>Rle objects</vt:lpstr>
      <vt:lpstr>Making your own package</vt:lpstr>
      <vt:lpstr>Creating your own package</vt:lpstr>
      <vt:lpstr>Own package: loading a project</vt:lpstr>
      <vt:lpstr>Own package: testing the files</vt:lpstr>
      <vt:lpstr>Own package: building and loading</vt:lpstr>
      <vt:lpstr>Own package: creating installation zip-file</vt:lpstr>
      <vt:lpstr>Hands-on: now try build your own package </vt:lpstr>
      <vt:lpstr>Debugging</vt:lpstr>
      <vt:lpstr>What means „debugging“?</vt:lpstr>
      <vt:lpstr>Debugging example</vt:lpstr>
      <vt:lpstr>Summary</vt:lpstr>
      <vt:lpstr>Summary</vt:lpstr>
      <vt:lpstr>A last hint</vt:lpstr>
      <vt:lpstr>Thanks for your attention.  Questions?</vt:lpstr>
      <vt:lpstr>PowerPoint-Präsentation</vt:lpstr>
      <vt:lpstr>PowerPoint-Präsentation</vt:lpstr>
      <vt:lpstr>PowerPoint-Präsentation</vt:lpstr>
      <vt:lpstr>PowerPoint-Präsentation</vt:lpstr>
      <vt:lpstr>Tibbles vs. data.frames</vt:lpstr>
      <vt:lpstr>PowerPoint-Präsentation</vt:lpstr>
      <vt:lpstr>PowerPoint-Präsentation</vt:lpstr>
      <vt:lpstr>PowerPoint-Präsentation</vt:lpstr>
    </vt:vector>
  </TitlesOfParts>
  <Company>Uniklinik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Ingvild Arpe</dc:creator>
  <cp:lastModifiedBy>Clemens Kreutz</cp:lastModifiedBy>
  <cp:revision>839</cp:revision>
  <cp:lastPrinted>2021-01-08T17:05:53Z</cp:lastPrinted>
  <dcterms:created xsi:type="dcterms:W3CDTF">2012-07-31T08:40:14Z</dcterms:created>
  <dcterms:modified xsi:type="dcterms:W3CDTF">2021-01-10T17:28:24Z</dcterms:modified>
</cp:coreProperties>
</file>